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Lst>
  <p:sldSz cy="5143500" cx="9144000"/>
  <p:notesSz cx="6858000" cy="9144000"/>
  <p:embeddedFontLst>
    <p:embeddedFont>
      <p:font typeface="Roboto Thin"/>
      <p:regular r:id="rId76"/>
      <p:bold r:id="rId77"/>
      <p:italic r:id="rId78"/>
      <p:boldItalic r:id="rId79"/>
    </p:embeddedFont>
    <p:embeddedFont>
      <p:font typeface="Roboto"/>
      <p:regular r:id="rId80"/>
      <p:bold r:id="rId81"/>
      <p:italic r:id="rId82"/>
      <p:boldItalic r:id="rId83"/>
    </p:embeddedFont>
    <p:embeddedFont>
      <p:font typeface="Roboto Medium"/>
      <p:regular r:id="rId84"/>
      <p:bold r:id="rId85"/>
      <p:italic r:id="rId86"/>
      <p:boldItalic r:id="rId87"/>
    </p:embeddedFont>
    <p:embeddedFont>
      <p:font typeface="Roboto Mono"/>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46CAC9-9B41-473D-B19D-2FD28A75F85C}">
  <a:tblStyle styleId="{3E46CAC9-9B41-473D-B19D-2FD28A75F8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FD3BF9E-E0C6-4EF7-BFF5-2EA69782736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RobotoMedium-regular.fntdata"/><Relationship Id="rId83" Type="http://schemas.openxmlformats.org/officeDocument/2006/relationships/font" Target="fonts/Roboto-boldItalic.fntdata"/><Relationship Id="rId42" Type="http://schemas.openxmlformats.org/officeDocument/2006/relationships/slide" Target="slides/slide34.xml"/><Relationship Id="rId86" Type="http://schemas.openxmlformats.org/officeDocument/2006/relationships/font" Target="fonts/RobotoMedium-italic.fntdata"/><Relationship Id="rId41" Type="http://schemas.openxmlformats.org/officeDocument/2006/relationships/slide" Target="slides/slide33.xml"/><Relationship Id="rId85" Type="http://schemas.openxmlformats.org/officeDocument/2006/relationships/font" Target="fonts/RobotoMedium-bold.fntdata"/><Relationship Id="rId44" Type="http://schemas.openxmlformats.org/officeDocument/2006/relationships/slide" Target="slides/slide36.xml"/><Relationship Id="rId88" Type="http://schemas.openxmlformats.org/officeDocument/2006/relationships/font" Target="fonts/RobotoMono-regular.fntdata"/><Relationship Id="rId43" Type="http://schemas.openxmlformats.org/officeDocument/2006/relationships/slide" Target="slides/slide35.xml"/><Relationship Id="rId87" Type="http://schemas.openxmlformats.org/officeDocument/2006/relationships/font" Target="fonts/RobotoMedium-bold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RobotoMono-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font" Target="fonts/RobotoThin-bold.fntdata"/><Relationship Id="rId32" Type="http://schemas.openxmlformats.org/officeDocument/2006/relationships/slide" Target="slides/slide24.xml"/><Relationship Id="rId76" Type="http://schemas.openxmlformats.org/officeDocument/2006/relationships/font" Target="fonts/RobotoThin-regular.fntdata"/><Relationship Id="rId35" Type="http://schemas.openxmlformats.org/officeDocument/2006/relationships/slide" Target="slides/slide27.xml"/><Relationship Id="rId79" Type="http://schemas.openxmlformats.org/officeDocument/2006/relationships/font" Target="fonts/RobotoThin-boldItalic.fntdata"/><Relationship Id="rId34" Type="http://schemas.openxmlformats.org/officeDocument/2006/relationships/slide" Target="slides/slide26.xml"/><Relationship Id="rId78" Type="http://schemas.openxmlformats.org/officeDocument/2006/relationships/font" Target="fonts/RobotoThin-italic.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RobotoMono-boldItalic.fntdata"/><Relationship Id="rId90" Type="http://schemas.openxmlformats.org/officeDocument/2006/relationships/font" Target="fonts/RobotoMono-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8bc212462a_2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8bc212462a_2_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Hi, I am Vedaang Chopra, and I will be presenting the paper Molmo and Pixmo. </a:t>
            </a:r>
            <a:br>
              <a:rPr lang="en"/>
            </a:br>
            <a:r>
              <a:rPr lang="en"/>
              <a:t>Firstly, I know we have been discussing diffusion for some time, but now I would like all of us to sort of come back to multi modal architectures, which we have been discussing since the beginning. </a:t>
            </a:r>
            <a:endParaRPr/>
          </a:p>
        </p:txBody>
      </p:sp>
      <p:sp>
        <p:nvSpPr>
          <p:cNvPr id="142" name="Google Shape;142;g38bc212462a_2_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8c82d9b186_0_28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Then fine-tuned on </a:t>
            </a:r>
            <a:r>
              <a:rPr b="1" lang="en">
                <a:solidFill>
                  <a:schemeClr val="dk1"/>
                </a:solidFill>
              </a:rPr>
              <a:t>LLaVA-Instruct (~150 K GPT-4-generated QA pairs)</a:t>
            </a:r>
            <a:r>
              <a:rPr lang="en">
                <a:solidFill>
                  <a:schemeClr val="dk1"/>
                </a:solidFill>
              </a:rPr>
              <a:t>. ; </a:t>
            </a:r>
            <a:endParaRPr>
              <a:solidFill>
                <a:schemeClr val="dk1"/>
              </a:solidFill>
            </a:endParaRPr>
          </a:p>
          <a:p>
            <a:pPr indent="0" lvl="0" marL="0" rtl="0" algn="l">
              <a:spcBef>
                <a:spcPts val="0"/>
              </a:spcBef>
              <a:spcAft>
                <a:spcPts val="0"/>
              </a:spcAft>
              <a:buNone/>
            </a:pPr>
            <a:r>
              <a:rPr lang="en">
                <a:solidFill>
                  <a:schemeClr val="dk1"/>
                </a:solidFill>
              </a:rPr>
              <a:t>Qwen-VL and InternVL scaled up open data and added documents, OCR, and chart reasoning — moving toward true multimodality.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Qwen-2-VL broadens coverage — not just captions or Q&amp;A, but dynamic, multi-image and video reasoning — bringing us very close to fully general VLMs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By 2024, data became richer and more instruction-driven, but still mostly web or GPT-generated.</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52" name="Google Shape;252;g38c82d9b186_0_28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c82d9b186_0_14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Molmo and PixMo take a look at base step — they rebuild the </a:t>
            </a:r>
            <a:r>
              <a:rPr i="1" lang="en">
                <a:solidFill>
                  <a:schemeClr val="dk1"/>
                </a:solidFill>
              </a:rPr>
              <a:t>data foundation</a:t>
            </a:r>
            <a:r>
              <a:rPr lang="en">
                <a:solidFill>
                  <a:schemeClr val="dk1"/>
                </a:solidFill>
              </a:rPr>
              <a:t> itself, focusing on pixel-level grounding and open reproducibility.</a:t>
            </a:r>
            <a:endParaRPr>
              <a:solidFill>
                <a:schemeClr val="dk1"/>
              </a:solidFill>
            </a:endParaRPr>
          </a:p>
          <a:p>
            <a:pPr indent="0" lvl="0" marL="0" rtl="0" algn="l">
              <a:spcBef>
                <a:spcPts val="0"/>
              </a:spcBef>
              <a:spcAft>
                <a:spcPts val="0"/>
              </a:spcAft>
              <a:buNone/>
            </a:pPr>
            <a:br>
              <a:rPr lang="en"/>
            </a:br>
            <a:r>
              <a:rPr lang="en"/>
              <a:t>Problem-1 : - Molmo calls this “distillation of proprietary models,” limiting openness and reproducibility</a:t>
            </a:r>
            <a:endParaRPr/>
          </a:p>
          <a:p>
            <a:pPr indent="0" lvl="0" marL="0" rtl="0" algn="l">
              <a:spcBef>
                <a:spcPts val="0"/>
              </a:spcBef>
              <a:spcAft>
                <a:spcPts val="0"/>
              </a:spcAft>
              <a:buNone/>
            </a:pPr>
            <a:r>
              <a:rPr lang="en"/>
              <a:t>Problem-2: - You scrapped the entire internet, but what is the data clean ? There is a lot of noise introduced due to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Problem-4: - Humans and annotators are </a:t>
            </a:r>
            <a:r>
              <a:rPr lang="en"/>
              <a:t>lazy; is what is their assumption. </a:t>
            </a:r>
            <a:br>
              <a:rPr lang="en"/>
            </a:br>
            <a:br>
              <a:rPr lang="en"/>
            </a:br>
            <a:br>
              <a:rPr lang="en"/>
            </a:br>
            <a:r>
              <a:rPr lang="en"/>
              <a:t>Here are certain that Pixmo cause and they inherently affect the architecture that is being used to train;</a:t>
            </a:r>
            <a:br>
              <a:rPr lang="en"/>
            </a:br>
            <a:endParaRPr/>
          </a:p>
        </p:txBody>
      </p:sp>
      <p:sp>
        <p:nvSpPr>
          <p:cNvPr id="289" name="Google Shape;289;g38c82d9b186_0_1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8bc212462a_0_10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begin with the data collection, what all data they actually used. What is the dataset they wanted to present ?</a:t>
            </a:r>
            <a:endParaRPr/>
          </a:p>
        </p:txBody>
      </p:sp>
      <p:sp>
        <p:nvSpPr>
          <p:cNvPr id="296" name="Google Shape;296;g38bc212462a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8bc212462a_0_10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is one of their key contributions to the field, the reason in my opinion this paper is valued, the PixMo dataset that they created which can be used to build your own VLM's.</a:t>
            </a:r>
            <a:br>
              <a:rPr lang="en">
                <a:solidFill>
                  <a:schemeClr val="dk1"/>
                </a:solidFill>
              </a:rPr>
            </a:br>
            <a:r>
              <a:rPr lang="en">
                <a:solidFill>
                  <a:schemeClr val="dk1"/>
                </a:solidFill>
              </a:rPr>
              <a:t>The blue highlights the human annotations, whereas the green highlights the synthetic data generation</a:t>
            </a:r>
            <a:br>
              <a:rPr lang="en"/>
            </a:br>
            <a:r>
              <a:rPr lang="en"/>
              <a:t>PixMo is a collection of 7 datasets in total. </a:t>
            </a:r>
            <a:r>
              <a:rPr b="1" lang="en">
                <a:solidFill>
                  <a:schemeClr val="dk1"/>
                </a:solidFill>
              </a:rPr>
              <a:t>3 human-annotated</a:t>
            </a:r>
            <a:r>
              <a:rPr lang="en">
                <a:solidFill>
                  <a:schemeClr val="dk1"/>
                </a:solidFill>
              </a:rPr>
              <a:t> (for realism and grounding) and </a:t>
            </a:r>
            <a:r>
              <a:rPr b="1" lang="en">
                <a:solidFill>
                  <a:schemeClr val="dk1"/>
                </a:solidFill>
              </a:rPr>
              <a:t>4 synthetic (non-VLM)</a:t>
            </a:r>
            <a:r>
              <a:rPr lang="en">
                <a:solidFill>
                  <a:schemeClr val="dk1"/>
                </a:solidFill>
              </a:rPr>
              <a:t> (for targeted skills and scale)</a:t>
            </a:r>
            <a:endParaRPr>
              <a:solidFill>
                <a:schemeClr val="dk1"/>
              </a:solidFill>
            </a:endParaRPr>
          </a:p>
          <a:p>
            <a:pPr indent="0" lvl="0" marL="0" rtl="0" algn="l">
              <a:spcBef>
                <a:spcPts val="0"/>
              </a:spcBef>
              <a:spcAft>
                <a:spcPts val="0"/>
              </a:spcAft>
              <a:buNone/>
            </a:pPr>
            <a:r>
              <a:t/>
            </a:r>
            <a:endParaRPr/>
          </a:p>
        </p:txBody>
      </p:sp>
      <p:sp>
        <p:nvSpPr>
          <p:cNvPr id="302" name="Google Shape;302;g38bc212462a_0_10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85efe1f145_0_10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PixMo-CAP: - Here the annotators, were asked to speak the description rather than type(each audio 60-90 seconds) and they were asked to, describe it in detail. After the transcripts were taken and sent to an LLM to summarize it.  </a:t>
            </a:r>
            <a:br>
              <a:rPr lang="en"/>
            </a:br>
            <a:br>
              <a:rPr lang="en"/>
            </a:br>
            <a:r>
              <a:rPr lang="en"/>
              <a:t>Is there an LLM bias introduced here ? Due to summary ? </a:t>
            </a:r>
            <a:endParaRPr/>
          </a:p>
        </p:txBody>
      </p:sp>
      <p:sp>
        <p:nvSpPr>
          <p:cNvPr id="366" name="Google Shape;366;g385efe1f145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85efe1f145_0_11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dataset adds </a:t>
            </a:r>
            <a:r>
              <a:rPr i="1" lang="en">
                <a:solidFill>
                  <a:schemeClr val="dk1"/>
                </a:solidFill>
              </a:rPr>
              <a:t>instruction-following ability</a:t>
            </a:r>
            <a:r>
              <a:rPr lang="en">
                <a:solidFill>
                  <a:schemeClr val="dk1"/>
                </a:solidFill>
              </a:rPr>
              <a:t> — Molmo learns to answer any question about an image. Human annotators collaborated with a </a:t>
            </a:r>
            <a:r>
              <a:rPr b="1" lang="en">
                <a:solidFill>
                  <a:schemeClr val="dk1"/>
                </a:solidFill>
              </a:rPr>
              <a:t>language-only LLM</a:t>
            </a:r>
            <a:r>
              <a:rPr lang="en">
                <a:solidFill>
                  <a:schemeClr val="dk1"/>
                </a:solidFill>
              </a:rPr>
              <a:t>, not a VLM, to generate and refine answers.</a:t>
            </a:r>
            <a:endParaRPr>
              <a:solidFill>
                <a:schemeClr val="dk1"/>
              </a:solidFill>
            </a:endParaRPr>
          </a:p>
          <a:p>
            <a:pPr indent="0" lvl="0" marL="0" rtl="0" algn="l">
              <a:spcBef>
                <a:spcPts val="0"/>
              </a:spcBef>
              <a:spcAft>
                <a:spcPts val="0"/>
              </a:spcAft>
              <a:buNone/>
            </a:pPr>
            <a:r>
              <a:rPr lang="en">
                <a:solidFill>
                  <a:schemeClr val="dk1"/>
                </a:solidFill>
              </a:rPr>
              <a:t>Every answer was verified or rewritten by the annotator to ensure quality.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 covers free-form, natural questions — useful for </a:t>
            </a:r>
            <a:r>
              <a:rPr b="1" lang="en">
                <a:solidFill>
                  <a:schemeClr val="dk1"/>
                </a:solidFill>
              </a:rPr>
              <a:t>conversational visual reasoning</a:t>
            </a:r>
            <a:r>
              <a:rPr lang="en">
                <a:solidFill>
                  <a:schemeClr val="dk1"/>
                </a:solidFill>
              </a:rPr>
              <a:t>. No synthetic captions or closed data — everything is human-approved.</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75" name="Google Shape;375;g385efe1f145_0_1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85efe1f145_0_11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dataset gives Molmo </a:t>
            </a:r>
            <a:r>
              <a:rPr i="1" lang="en">
                <a:solidFill>
                  <a:schemeClr val="dk1"/>
                </a:solidFill>
              </a:rPr>
              <a:t>spatial grounding</a:t>
            </a:r>
            <a:r>
              <a:rPr lang="en">
                <a:solidFill>
                  <a:schemeClr val="dk1"/>
                </a:solidFill>
              </a:rPr>
              <a:t> — it learns to “point” to what words describe. Annotators clicked points for each mentioned object and also labeled </a:t>
            </a:r>
            <a:r>
              <a:rPr i="1" lang="en">
                <a:solidFill>
                  <a:schemeClr val="dk1"/>
                </a:solidFill>
              </a:rPr>
              <a:t>not-present</a:t>
            </a:r>
            <a:r>
              <a:rPr lang="en">
                <a:solidFill>
                  <a:schemeClr val="dk1"/>
                </a:solidFill>
              </a:rPr>
              <a:t> cases.</a:t>
            </a:r>
            <a:endParaRPr>
              <a:solidFill>
                <a:schemeClr val="dk1"/>
              </a:solidFill>
            </a:endParaRPr>
          </a:p>
          <a:p>
            <a:pPr indent="0" lvl="0" marL="0" rtl="0" algn="l">
              <a:spcBef>
                <a:spcPts val="0"/>
              </a:spcBef>
              <a:spcAft>
                <a:spcPts val="0"/>
              </a:spcAft>
              <a:buNone/>
            </a:pPr>
            <a:r>
              <a:rPr lang="en">
                <a:solidFill>
                  <a:schemeClr val="dk1"/>
                </a:solidFill>
              </a:rPr>
              <a:t>Enables Molmo to </a:t>
            </a:r>
            <a:r>
              <a:rPr b="1" lang="en">
                <a:solidFill>
                  <a:schemeClr val="dk1"/>
                </a:solidFill>
              </a:rPr>
              <a:t>count by pointing</a:t>
            </a:r>
            <a:r>
              <a:rPr lang="en">
                <a:solidFill>
                  <a:schemeClr val="dk1"/>
                </a:solidFill>
              </a:rPr>
              <a:t> — each click becomes a reasoning step.</a:t>
            </a:r>
            <a:endParaRPr>
              <a:solidFill>
                <a:schemeClr val="dk1"/>
              </a:solidFill>
            </a:endParaRPr>
          </a:p>
          <a:p>
            <a:pPr indent="0" lvl="0" marL="0" rtl="0" algn="l">
              <a:spcBef>
                <a:spcPts val="0"/>
              </a:spcBef>
              <a:spcAft>
                <a:spcPts val="0"/>
              </a:spcAft>
              <a:buNone/>
            </a:pPr>
            <a:r>
              <a:rPr lang="en">
                <a:solidFill>
                  <a:schemeClr val="dk1"/>
                </a:solidFill>
              </a:rPr>
              <a:t>Essential for </a:t>
            </a:r>
            <a:r>
              <a:rPr b="1" lang="en">
                <a:solidFill>
                  <a:schemeClr val="dk1"/>
                </a:solidFill>
              </a:rPr>
              <a:t>explainability</a:t>
            </a:r>
            <a:r>
              <a:rPr lang="en">
                <a:solidFill>
                  <a:schemeClr val="dk1"/>
                </a:solidFill>
              </a:rPr>
              <a:t> — Molmo can visually show </a:t>
            </a:r>
            <a:r>
              <a:rPr i="1" lang="en">
                <a:solidFill>
                  <a:schemeClr val="dk1"/>
                </a:solidFill>
              </a:rPr>
              <a:t>why</a:t>
            </a:r>
            <a:r>
              <a:rPr lang="en">
                <a:solidFill>
                  <a:schemeClr val="dk1"/>
                </a:solidFill>
              </a:rPr>
              <a:t> its answer is correct.</a:t>
            </a:r>
            <a:br>
              <a:rPr lang="en">
                <a:solidFill>
                  <a:schemeClr val="dk1"/>
                </a:solidFill>
              </a:rPr>
            </a:br>
            <a:br>
              <a:rPr lang="en">
                <a:solidFill>
                  <a:schemeClr val="dk1"/>
                </a:solidFill>
              </a:rPr>
            </a:br>
            <a:r>
              <a:rPr lang="en">
                <a:solidFill>
                  <a:schemeClr val="dk1"/>
                </a:solidFill>
              </a:rPr>
              <a:t>That’s called </a:t>
            </a:r>
            <a:r>
              <a:rPr i="1" lang="en">
                <a:solidFill>
                  <a:schemeClr val="dk1"/>
                </a:solidFill>
              </a:rPr>
              <a:t>grounding</a:t>
            </a:r>
            <a:r>
              <a:rPr lang="en">
                <a:solidFill>
                  <a:schemeClr val="dk1"/>
                </a:solidFill>
              </a:rPr>
              <a:t> — linking text to specific image regions. PixMo-Points teaches this by making annotators literally point to objects.”</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84" name="Google Shape;384;g385efe1f145_0_1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85efe1f145_0_1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another figure to show the pixmo points example and what the dataset </a:t>
            </a:r>
            <a:r>
              <a:rPr lang="en"/>
              <a:t>actually</a:t>
            </a:r>
            <a:r>
              <a:rPr lang="en"/>
              <a:t> holds.</a:t>
            </a:r>
            <a:endParaRPr/>
          </a:p>
        </p:txBody>
      </p:sp>
      <p:sp>
        <p:nvSpPr>
          <p:cNvPr id="394" name="Google Shape;394;g385efe1f145_0_1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85efe1f145_0_11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Created by turning </a:t>
            </a:r>
            <a:r>
              <a:rPr b="1" lang="en">
                <a:solidFill>
                  <a:schemeClr val="dk1"/>
                </a:solidFill>
              </a:rPr>
              <a:t>PixMo-Cap captions into QA pairs</a:t>
            </a:r>
            <a:r>
              <a:rPr lang="en">
                <a:solidFill>
                  <a:schemeClr val="dk1"/>
                </a:solidFill>
              </a:rPr>
              <a:t> using a text-only LLM.</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Purpose: give Molmo more </a:t>
            </a:r>
            <a:r>
              <a:rPr b="1" lang="en">
                <a:solidFill>
                  <a:schemeClr val="dk1"/>
                </a:solidFill>
              </a:rPr>
              <a:t>instruction-style data</a:t>
            </a:r>
            <a:r>
              <a:rPr lang="en">
                <a:solidFill>
                  <a:schemeClr val="dk1"/>
                </a:solidFill>
              </a:rPr>
              <a:t> without collecting new annotations.</a:t>
            </a:r>
            <a:br>
              <a:rPr lang="en">
                <a:solidFill>
                  <a:schemeClr val="dk1"/>
                </a:solidFill>
              </a:rPr>
            </a:br>
            <a:r>
              <a:rPr lang="en">
                <a:solidFill>
                  <a:schemeClr val="dk1"/>
                </a:solidFill>
              </a:rPr>
              <a:t>Because captions are so detailed (~200 words), questions cover deep reasoning and context. It strengthens Molmo’s </a:t>
            </a:r>
            <a:r>
              <a:rPr i="1" lang="en">
                <a:solidFill>
                  <a:schemeClr val="dk1"/>
                </a:solidFill>
              </a:rPr>
              <a:t>dialogue and reasoning behavior</a:t>
            </a:r>
            <a:r>
              <a:rPr lang="en">
                <a:solidFill>
                  <a:schemeClr val="dk1"/>
                </a:solidFill>
              </a:rPr>
              <a: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02" name="Google Shape;402;g385efe1f145_0_1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85efe1f145_0_1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dataset teaches Molmo </a:t>
            </a:r>
            <a:r>
              <a:rPr b="1" lang="en">
                <a:solidFill>
                  <a:schemeClr val="dk1"/>
                </a:solidFill>
              </a:rPr>
              <a:t>document and chart understanding</a:t>
            </a:r>
            <a:r>
              <a:rPr lang="en">
                <a:solidFill>
                  <a:schemeClr val="dk1"/>
                </a:solidFill>
              </a:rPr>
              <a:t> — OCR, table reading, and visual reasoning.</a:t>
            </a:r>
            <a:endParaRPr>
              <a:solidFill>
                <a:schemeClr val="dk1"/>
              </a:solidFill>
            </a:endParaRPr>
          </a:p>
          <a:p>
            <a:pPr indent="0" lvl="0" marL="0" rtl="0" algn="l">
              <a:spcBef>
                <a:spcPts val="0"/>
              </a:spcBef>
              <a:spcAft>
                <a:spcPts val="0"/>
              </a:spcAft>
              <a:buNone/>
            </a:pPr>
            <a:r>
              <a:rPr lang="en">
                <a:solidFill>
                  <a:schemeClr val="dk1"/>
                </a:solidFill>
              </a:rPr>
              <a:t>Generated using </a:t>
            </a:r>
            <a:r>
              <a:rPr b="1" lang="en">
                <a:solidFill>
                  <a:schemeClr val="dk1"/>
                </a:solidFill>
              </a:rPr>
              <a:t>code written by Claude 3.5 Sonnet</a:t>
            </a:r>
            <a:r>
              <a:rPr lang="en">
                <a:solidFill>
                  <a:schemeClr val="dk1"/>
                </a:solidFill>
              </a:rPr>
              <a:t> in seven libraries: Matplotlib, Plotly, LaTeX, HTML, Vega-Lite, Mermaid, and Graphviz.</a:t>
            </a:r>
            <a:endParaRPr>
              <a:solidFill>
                <a:schemeClr val="dk1"/>
              </a:solidFill>
            </a:endParaRPr>
          </a:p>
          <a:p>
            <a:pPr indent="0" lvl="0" marL="0" rtl="0" algn="l">
              <a:spcBef>
                <a:spcPts val="0"/>
              </a:spcBef>
              <a:spcAft>
                <a:spcPts val="0"/>
              </a:spcAft>
              <a:buNone/>
            </a:pPr>
            <a:r>
              <a:rPr lang="en">
                <a:solidFill>
                  <a:schemeClr val="dk1"/>
                </a:solidFill>
              </a:rPr>
              <a:t>Adds </a:t>
            </a:r>
            <a:r>
              <a:rPr i="1" lang="en">
                <a:solidFill>
                  <a:schemeClr val="dk1"/>
                </a:solidFill>
              </a:rPr>
              <a:t>personas</a:t>
            </a:r>
            <a:r>
              <a:rPr lang="en">
                <a:solidFill>
                  <a:schemeClr val="dk1"/>
                </a:solidFill>
              </a:rPr>
              <a:t> (e.g., “BBQ chef”, “finance analyst”) to vary style and context. Completely </a:t>
            </a:r>
            <a:r>
              <a:rPr b="1" lang="en">
                <a:solidFill>
                  <a:schemeClr val="dk1"/>
                </a:solidFill>
              </a:rPr>
              <a:t>open and noise-free</a:t>
            </a:r>
            <a:r>
              <a:rPr lang="en">
                <a:solidFill>
                  <a:schemeClr val="dk1"/>
                </a:solidFill>
              </a:rPr>
              <a:t>, since answers come from source code.</a:t>
            </a:r>
            <a:endParaRPr>
              <a:solidFill>
                <a:schemeClr val="dk1"/>
              </a:solidFill>
            </a:endParaRPr>
          </a:p>
        </p:txBody>
      </p:sp>
      <p:sp>
        <p:nvSpPr>
          <p:cNvPr id="411" name="Google Shape;411;g385efe1f145_0_1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8bc212462a_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38bc212462a_2_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 begin with I am also sharing the paper's poster presentation; which was submitted to CVPR 2025(and selected as well).</a:t>
            </a:r>
            <a:br>
              <a:rPr lang="en"/>
            </a:br>
            <a:r>
              <a:rPr lang="en"/>
              <a:t>I wanted to start with it as inMy opinion is it shows the things the authors want to prioritize on. </a:t>
            </a:r>
            <a:endParaRPr/>
          </a:p>
          <a:p>
            <a:pPr indent="0" lvl="0" marL="0" rtl="0" algn="l">
              <a:spcBef>
                <a:spcPts val="0"/>
              </a:spcBef>
              <a:spcAft>
                <a:spcPts val="0"/>
              </a:spcAft>
              <a:buNone/>
            </a:pPr>
            <a:r>
              <a:rPr lang="en"/>
              <a:t>Based on this poster for this paper, Looks like there dataset and their and their results are something the authors liked us to focus on the most, a little focus on the architecture as well. </a:t>
            </a:r>
            <a:endParaRPr/>
          </a:p>
        </p:txBody>
      </p:sp>
      <p:sp>
        <p:nvSpPr>
          <p:cNvPr id="150" name="Google Shape;150;g38bc212462a_2_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85efe1f145_0_1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PixMo-CAP: - Here the annotators, were asked to speak the description rather than type(each audio 60-90 seconds) and they were asked to, describe it in detail. After the transcripts were taken and sent to an LLM to summarize it. </a:t>
            </a:r>
            <a:br>
              <a:rPr lang="en"/>
            </a:br>
            <a:r>
              <a:rPr lang="en"/>
              <a:t>Is there an LLM bias introduced here ? Due to summary ? </a:t>
            </a:r>
            <a:endParaRPr/>
          </a:p>
        </p:txBody>
      </p:sp>
      <p:sp>
        <p:nvSpPr>
          <p:cNvPr id="421" name="Google Shape;421;g385efe1f145_0_1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85efe1f145_0_12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Designed to teach Molmo how to </a:t>
            </a:r>
            <a:r>
              <a:rPr b="1" lang="en">
                <a:solidFill>
                  <a:schemeClr val="dk1"/>
                </a:solidFill>
              </a:rPr>
              <a:t>read analog clocks and watches</a:t>
            </a: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Synthetic — generated from </a:t>
            </a:r>
            <a:r>
              <a:rPr b="1" lang="en">
                <a:solidFill>
                  <a:schemeClr val="dk1"/>
                </a:solidFill>
              </a:rPr>
              <a:t>50 watch bodies</a:t>
            </a:r>
            <a:r>
              <a:rPr lang="en">
                <a:solidFill>
                  <a:schemeClr val="dk1"/>
                </a:solidFill>
              </a:rPr>
              <a:t> and </a:t>
            </a:r>
            <a:r>
              <a:rPr b="1" lang="en">
                <a:solidFill>
                  <a:schemeClr val="dk1"/>
                </a:solidFill>
              </a:rPr>
              <a:t>160k faces</a:t>
            </a:r>
            <a:r>
              <a:rPr lang="en">
                <a:solidFill>
                  <a:schemeClr val="dk1"/>
                </a:solidFill>
              </a:rPr>
              <a:t>, set to random times.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Visually diverse: includes fancy faces, missing hands, shadows, and decorations.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Builds Molmo’s </a:t>
            </a:r>
            <a:r>
              <a:rPr b="1" lang="en">
                <a:solidFill>
                  <a:schemeClr val="dk1"/>
                </a:solidFill>
              </a:rPr>
              <a:t>visual numeracy</a:t>
            </a:r>
            <a:r>
              <a:rPr lang="en">
                <a:solidFill>
                  <a:schemeClr val="dk1"/>
                </a:solidFill>
              </a:rPr>
              <a:t> — converting geometric cues into numbers.</a:t>
            </a:r>
            <a:br>
              <a:rPr lang="en">
                <a:solidFill>
                  <a:schemeClr val="dk1"/>
                </a:solidFill>
              </a:rPr>
            </a:br>
            <a:br>
              <a:rPr lang="en">
                <a:solidFill>
                  <a:schemeClr val="dk1"/>
                </a:solidFill>
              </a:rPr>
            </a:br>
            <a:r>
              <a:rPr lang="en">
                <a:solidFill>
                  <a:schemeClr val="dk1"/>
                </a:solidFill>
              </a:rPr>
              <a:t>Why do you think Molmo trains on images of clocks? Seems oddly specific, right?</a:t>
            </a:r>
            <a:br>
              <a:rPr lang="en">
                <a:solidFill>
                  <a:schemeClr val="dk1"/>
                </a:solidFill>
              </a:rPr>
            </a:br>
            <a:r>
              <a:rPr lang="en">
                <a:solidFill>
                  <a:schemeClr val="dk1"/>
                </a:solidFill>
              </a:rPr>
              <a:t>Exactly — it helps Molmo learn visual-numerical reasoning, like mapping hand positions to exact times. That’s useful for charts, meters, and visual math tasks too</a:t>
            </a:r>
            <a:br>
              <a:rPr lang="en">
                <a:solidFill>
                  <a:schemeClr val="dk1"/>
                </a:solidFill>
              </a:rPr>
            </a:br>
            <a:r>
              <a:rPr lang="en">
                <a:solidFill>
                  <a:schemeClr val="dk1"/>
                </a:solidFill>
              </a:rPr>
              <a:t>When we are at gas stations; or parking meters; those are some faces</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430" name="Google Shape;430;g385efe1f145_0_1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85efe1f145_0_12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dataset focuses purely on </a:t>
            </a:r>
            <a:r>
              <a:rPr b="1" lang="en">
                <a:solidFill>
                  <a:schemeClr val="dk1"/>
                </a:solidFill>
              </a:rPr>
              <a:t>counting objects</a:t>
            </a:r>
            <a:r>
              <a:rPr lang="en">
                <a:solidFill>
                  <a:schemeClr val="dk1"/>
                </a:solidFill>
              </a:rPr>
              <a:t> — open-domain and grounded.</a:t>
            </a:r>
            <a:br>
              <a:rPr lang="en">
                <a:solidFill>
                  <a:schemeClr val="dk1"/>
                </a:solidFill>
              </a:rPr>
            </a:br>
            <a:r>
              <a:rPr lang="en">
                <a:solidFill>
                  <a:schemeClr val="dk1"/>
                </a:solidFill>
              </a:rPr>
              <a:t>Built by running an </a:t>
            </a:r>
            <a:r>
              <a:rPr b="1" lang="en">
                <a:solidFill>
                  <a:schemeClr val="dk1"/>
                </a:solidFill>
              </a:rPr>
              <a:t>object detector</a:t>
            </a:r>
            <a:r>
              <a:rPr lang="en">
                <a:solidFill>
                  <a:schemeClr val="dk1"/>
                </a:solidFill>
              </a:rPr>
              <a:t> on web images, selecting the most frequent class, and forming QAs (“How many X?”).</a:t>
            </a:r>
            <a:endParaRPr>
              <a:solidFill>
                <a:schemeClr val="dk1"/>
              </a:solidFill>
            </a:endParaRPr>
          </a:p>
          <a:p>
            <a:pPr indent="0" lvl="0" marL="0" rtl="0" algn="l">
              <a:spcBef>
                <a:spcPts val="0"/>
              </a:spcBef>
              <a:spcAft>
                <a:spcPts val="0"/>
              </a:spcAft>
              <a:buNone/>
            </a:pPr>
            <a:r>
              <a:rPr lang="en">
                <a:solidFill>
                  <a:schemeClr val="dk1"/>
                </a:solidFill>
              </a:rPr>
              <a:t>Adds </a:t>
            </a:r>
            <a:r>
              <a:rPr b="1" lang="en">
                <a:solidFill>
                  <a:schemeClr val="dk1"/>
                </a:solidFill>
              </a:rPr>
              <a:t>points for each counted object</a:t>
            </a:r>
            <a:r>
              <a:rPr lang="en">
                <a:solidFill>
                  <a:schemeClr val="dk1"/>
                </a:solidFill>
              </a:rPr>
              <a:t>, so the model learns to “show its work.”</a:t>
            </a:r>
            <a:endParaRPr>
              <a:solidFill>
                <a:schemeClr val="dk1"/>
              </a:solidFill>
            </a:endParaRPr>
          </a:p>
          <a:p>
            <a:pPr indent="0" lvl="0" marL="0" rtl="0" algn="l">
              <a:spcBef>
                <a:spcPts val="0"/>
              </a:spcBef>
              <a:spcAft>
                <a:spcPts val="0"/>
              </a:spcAft>
              <a:buNone/>
            </a:pPr>
            <a:r>
              <a:rPr lang="en">
                <a:solidFill>
                  <a:schemeClr val="dk1"/>
                </a:solidFill>
              </a:rPr>
              <a:t>Harder and more diverse than CountBenchQA; ensures Molmo learns realistic counting.</a:t>
            </a:r>
            <a:endParaRPr>
              <a:solidFill>
                <a:schemeClr val="dk1"/>
              </a:solidFill>
            </a:endParaRPr>
          </a:p>
        </p:txBody>
      </p:sp>
      <p:sp>
        <p:nvSpPr>
          <p:cNvPr id="439" name="Google Shape;439;g385efe1f145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8c82d9b186_0_1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3"/>
                </a:solidFill>
              </a:rPr>
              <a:t>Mention Pixmo cap; Quality grounding data pixmo points; Open datasets</a:t>
            </a:r>
            <a:endParaRPr>
              <a:solidFill>
                <a:schemeClr val="accent3"/>
              </a:solidFill>
            </a:endParaRPr>
          </a:p>
          <a:p>
            <a:pPr indent="0" lvl="0" marL="0" rtl="0" algn="l">
              <a:spcBef>
                <a:spcPts val="0"/>
              </a:spcBef>
              <a:spcAft>
                <a:spcPts val="0"/>
              </a:spcAft>
              <a:buNone/>
            </a:pPr>
            <a:br>
              <a:rPr lang="en">
                <a:solidFill>
                  <a:schemeClr val="dk1"/>
                </a:solidFill>
              </a:rPr>
            </a:br>
            <a:r>
              <a:rPr lang="en">
                <a:solidFill>
                  <a:schemeClr val="dk1"/>
                </a:solidFill>
              </a:rPr>
              <a:t>In short — PixMo shifts focus from </a:t>
            </a:r>
            <a:r>
              <a:rPr i="1" lang="en">
                <a:solidFill>
                  <a:schemeClr val="dk1"/>
                </a:solidFill>
              </a:rPr>
              <a:t>quantity</a:t>
            </a:r>
            <a:r>
              <a:rPr lang="en">
                <a:solidFill>
                  <a:schemeClr val="dk1"/>
                </a:solidFill>
              </a:rPr>
              <a:t> to </a:t>
            </a:r>
            <a:r>
              <a:rPr i="1" lang="en">
                <a:solidFill>
                  <a:schemeClr val="dk1"/>
                </a:solidFill>
              </a:rPr>
              <a:t>quality and balance</a:t>
            </a:r>
            <a:r>
              <a:rPr lang="en">
                <a:solidFill>
                  <a:schemeClr val="dk1"/>
                </a:solidFill>
              </a:rPr>
              <a:t>, setting a new foundation for open multimodal research.</a:t>
            </a:r>
            <a:br>
              <a:rPr lang="en">
                <a:solidFill>
                  <a:schemeClr val="dk1"/>
                </a:solidFill>
              </a:rPr>
            </a:br>
            <a:br>
              <a:rPr lang="en">
                <a:solidFill>
                  <a:schemeClr val="dk1"/>
                </a:solidFill>
              </a:rPr>
            </a:br>
            <a:r>
              <a:rPr lang="en">
                <a:solidFill>
                  <a:schemeClr val="dk1"/>
                </a:solidFill>
              </a:rPr>
              <a:t>So, every limitation we saw earlier — data loops, noise, lack of grounding — PixMo directly tackles it with human-grounded, open, and multi-domain data.</a:t>
            </a:r>
            <a:endParaRPr>
              <a:solidFill>
                <a:schemeClr val="dk1"/>
              </a:solidFill>
            </a:endParaRPr>
          </a:p>
          <a:p>
            <a:pPr indent="0" lvl="0" marL="0" rtl="0" algn="l">
              <a:spcBef>
                <a:spcPts val="0"/>
              </a:spcBef>
              <a:spcAft>
                <a:spcPts val="0"/>
              </a:spcAft>
              <a:buNone/>
            </a:pPr>
            <a:r>
              <a:rPr lang="en">
                <a:solidFill>
                  <a:schemeClr val="dk1"/>
                </a:solidFill>
              </a:rPr>
              <a:t>This is the foundation that powers Molmo’s improvements.</a:t>
            </a:r>
            <a:br>
              <a:rPr lang="en">
                <a:solidFill>
                  <a:schemeClr val="dk1"/>
                </a:solidFill>
              </a:rPr>
            </a:br>
            <a:br>
              <a:rPr lang="en">
                <a:solidFill>
                  <a:schemeClr val="dk1"/>
                </a:solidFill>
              </a:rPr>
            </a:br>
            <a:br>
              <a:rPr lang="en">
                <a:solidFill>
                  <a:schemeClr val="dk1"/>
                </a:solidFill>
              </a:rPr>
            </a:br>
            <a:r>
              <a:rPr lang="en">
                <a:solidFill>
                  <a:schemeClr val="dk1"/>
                </a:solidFill>
              </a:rPr>
              <a:t>So, if ViT taught models to </a:t>
            </a:r>
            <a:r>
              <a:rPr i="1" lang="en">
                <a:solidFill>
                  <a:schemeClr val="dk1"/>
                </a:solidFill>
              </a:rPr>
              <a:t>see</a:t>
            </a:r>
            <a:r>
              <a:rPr lang="en">
                <a:solidFill>
                  <a:schemeClr val="dk1"/>
                </a:solidFill>
              </a:rPr>
              <a:t>, CLIP taught them to </a:t>
            </a:r>
            <a:r>
              <a:rPr i="1" lang="en">
                <a:solidFill>
                  <a:schemeClr val="dk1"/>
                </a:solidFill>
              </a:rPr>
              <a:t>connect</a:t>
            </a:r>
            <a:r>
              <a:rPr lang="en">
                <a:solidFill>
                  <a:schemeClr val="dk1"/>
                </a:solidFill>
              </a:rPr>
              <a:t>, and LLaVA taught them to </a:t>
            </a:r>
            <a:r>
              <a:rPr i="1" lang="en">
                <a:solidFill>
                  <a:schemeClr val="dk1"/>
                </a:solidFill>
              </a:rPr>
              <a:t>talk</a:t>
            </a:r>
            <a:r>
              <a:rPr lang="en">
                <a:solidFill>
                  <a:schemeClr val="dk1"/>
                </a:solidFill>
              </a:rPr>
              <a:t>, PixMo’s goal is to teach them to </a:t>
            </a:r>
            <a:r>
              <a:rPr i="1" lang="en">
                <a:solidFill>
                  <a:schemeClr val="dk1"/>
                </a:solidFill>
              </a:rPr>
              <a:t>understand at the pixel level</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br>
              <a:rPr lang="en">
                <a:solidFill>
                  <a:schemeClr val="dk1"/>
                </a:solidFill>
              </a:rPr>
            </a:br>
            <a:br>
              <a:rPr lang="en">
                <a:solidFill>
                  <a:schemeClr val="dk1"/>
                </a:solidFill>
              </a:rPr>
            </a:br>
            <a:r>
              <a:rPr lang="en">
                <a:solidFill>
                  <a:schemeClr val="dk1"/>
                </a:solidFill>
              </a:rPr>
              <a:t>“Older datasets like COCO have captions that are around 10–15 words. Why might that be a problem for visual understanding?”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Short captions miss context — like relationships or background objects. PixMo fixes this with spoken 60–90-second descriptions that turn into ~200-word captions.”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do you think that is good enough ? Can 200 words capture all information  ? What is the right length </a:t>
            </a:r>
            <a:endParaRPr/>
          </a:p>
        </p:txBody>
      </p:sp>
      <p:sp>
        <p:nvSpPr>
          <p:cNvPr id="447" name="Google Shape;447;g38c82d9b186_0_1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85efe1f145_0_1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385efe1f145_0_1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t>Dataset- What It Teaches- Scale</a:t>
            </a:r>
            <a:endParaRPr b="1" sz="1200"/>
          </a:p>
          <a:p>
            <a:pPr indent="0" lvl="0" marL="0" rtl="0" algn="l">
              <a:spcBef>
                <a:spcPts val="0"/>
              </a:spcBef>
              <a:spcAft>
                <a:spcPts val="0"/>
              </a:spcAft>
              <a:buNone/>
            </a:pPr>
            <a:r>
              <a:rPr b="1" lang="en" sz="1200"/>
              <a:t>PixMo-Cap- </a:t>
            </a:r>
            <a:r>
              <a:rPr lang="en" sz="1200"/>
              <a:t>Fine-grained captioning &amp; visual detail- 712k imgs / 1.3M captions</a:t>
            </a:r>
            <a:endParaRPr sz="1200"/>
          </a:p>
          <a:p>
            <a:pPr indent="0" lvl="0" marL="0" rtl="0" algn="l">
              <a:spcBef>
                <a:spcPts val="0"/>
              </a:spcBef>
              <a:spcAft>
                <a:spcPts val="0"/>
              </a:spcAft>
              <a:buNone/>
            </a:pPr>
            <a:r>
              <a:rPr b="1" lang="en" sz="1200"/>
              <a:t>AskModelAnything - </a:t>
            </a:r>
            <a:r>
              <a:rPr lang="en" sz="1200"/>
              <a:t>Open visual Q&amp;A- 162k QA / 73k imgs</a:t>
            </a:r>
            <a:endParaRPr sz="1200"/>
          </a:p>
          <a:p>
            <a:pPr indent="0" lvl="0" marL="0" rtl="0" algn="l">
              <a:spcBef>
                <a:spcPts val="0"/>
              </a:spcBef>
              <a:spcAft>
                <a:spcPts val="0"/>
              </a:spcAft>
              <a:buNone/>
            </a:pPr>
            <a:r>
              <a:rPr b="1" lang="en" sz="1200"/>
              <a:t>Points-  </a:t>
            </a:r>
            <a:r>
              <a:rPr lang="en" sz="1200"/>
              <a:t>Grounding &amp; explainable counting- 229k imgs / 1.98M expressions</a:t>
            </a:r>
            <a:endParaRPr sz="1200"/>
          </a:p>
          <a:p>
            <a:pPr indent="0" lvl="0" marL="0" rtl="0" algn="l">
              <a:spcBef>
                <a:spcPts val="0"/>
              </a:spcBef>
              <a:spcAft>
                <a:spcPts val="0"/>
              </a:spcAft>
              <a:buNone/>
            </a:pPr>
            <a:r>
              <a:rPr b="1" lang="en" sz="1200"/>
              <a:t>CapQA- </a:t>
            </a:r>
            <a:r>
              <a:rPr lang="en" sz="1200"/>
              <a:t>Caption-based reasoning- 214k QA / 165k imgs</a:t>
            </a:r>
            <a:endParaRPr sz="1200"/>
          </a:p>
          <a:p>
            <a:pPr indent="0" lvl="0" marL="0" rtl="0" algn="l">
              <a:spcBef>
                <a:spcPts val="0"/>
              </a:spcBef>
              <a:spcAft>
                <a:spcPts val="0"/>
              </a:spcAft>
              <a:buNone/>
            </a:pPr>
            <a:r>
              <a:rPr b="1" lang="en" sz="1200"/>
              <a:t>Docs -</a:t>
            </a:r>
            <a:r>
              <a:rPr lang="en" sz="1200"/>
              <a:t>Charts, tables, OCR- 255k imgs / 2.3M QA</a:t>
            </a:r>
            <a:endParaRPr sz="1200"/>
          </a:p>
          <a:p>
            <a:pPr indent="0" lvl="0" marL="0" rtl="0" algn="l">
              <a:spcBef>
                <a:spcPts val="0"/>
              </a:spcBef>
              <a:spcAft>
                <a:spcPts val="0"/>
              </a:spcAft>
              <a:buNone/>
            </a:pPr>
            <a:r>
              <a:rPr b="1" lang="en" sz="1200"/>
              <a:t>Clocks </a:t>
            </a:r>
            <a:r>
              <a:rPr lang="en" sz="1200"/>
              <a:t>Visual time &amp; numeracy 826k imgs / QA</a:t>
            </a:r>
            <a:endParaRPr sz="1200"/>
          </a:p>
          <a:p>
            <a:pPr indent="0" lvl="0" marL="0" rtl="0" algn="l">
              <a:spcBef>
                <a:spcPts val="0"/>
              </a:spcBef>
              <a:spcAft>
                <a:spcPts val="0"/>
              </a:spcAft>
              <a:buNone/>
            </a:pPr>
            <a:r>
              <a:rPr b="1" lang="en" sz="1200"/>
              <a:t>Count </a:t>
            </a:r>
            <a:r>
              <a:rPr lang="en" sz="1200"/>
              <a:t>Grounded object counting 36k train / 540 val / 540 test</a:t>
            </a:r>
            <a:endParaRPr sz="1200"/>
          </a:p>
          <a:p>
            <a:pPr indent="0" lvl="0" marL="0" rtl="0" algn="l">
              <a:spcBef>
                <a:spcPts val="0"/>
              </a:spcBef>
              <a:spcAft>
                <a:spcPts val="0"/>
              </a:spcAft>
              <a:buNone/>
            </a:pPr>
            <a:r>
              <a:t/>
            </a:r>
            <a:endParaRPr b="1" sz="1200"/>
          </a:p>
        </p:txBody>
      </p:sp>
      <p:sp>
        <p:nvSpPr>
          <p:cNvPr id="455" name="Google Shape;455;g385efe1f145_0_1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85efe1f145_0_12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With this we conclude the stage-1, the data collection phase. Any Questions ?</a:t>
            </a:r>
            <a:endParaRPr/>
          </a:p>
        </p:txBody>
      </p:sp>
      <p:sp>
        <p:nvSpPr>
          <p:cNvPr id="462" name="Google Shape;462;g385efe1f145_0_1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8c82d9b186_0_16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phase we all like the most, because all cool things happen here !! We have selected our data and now let us think of the architecture; also some cleaning. </a:t>
            </a:r>
            <a:endParaRPr/>
          </a:p>
        </p:txBody>
      </p:sp>
      <p:sp>
        <p:nvSpPr>
          <p:cNvPr id="468" name="Google Shape;468;g38c82d9b186_0_1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8bc212462a_0_10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first some history lesson !!</a:t>
            </a:r>
            <a:endParaRPr/>
          </a:p>
        </p:txBody>
      </p:sp>
      <p:sp>
        <p:nvSpPr>
          <p:cNvPr id="474" name="Google Shape;474;g38bc212462a_0_10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8bc212462a_0_10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image processing the history started with CNN’s and then transformers and ViT came and made that architecture less relevant. ViT replaced convolutions with self-attention</a:t>
            </a:r>
            <a:br>
              <a:rPr lang="en"/>
            </a:br>
            <a:r>
              <a:rPr lang="en"/>
              <a:t>If after the deep learning class anyone takes this class, the question that </a:t>
            </a:r>
            <a:r>
              <a:rPr lang="en"/>
              <a:t>immediately</a:t>
            </a:r>
            <a:r>
              <a:rPr lang="en"/>
              <a:t> comes to the mind is why did I spend so many hours for that 2nd assignment, if no VLM architecture bothers about CNN ? </a:t>
            </a:r>
            <a:endParaRPr/>
          </a:p>
          <a:p>
            <a:pPr indent="0" lvl="0" marL="0" rtl="0" algn="l">
              <a:spcBef>
                <a:spcPts val="0"/>
              </a:spcBef>
              <a:spcAft>
                <a:spcPts val="0"/>
              </a:spcAft>
              <a:buNone/>
            </a:pPr>
            <a:br>
              <a:rPr lang="en"/>
            </a:br>
            <a:r>
              <a:rPr lang="en"/>
              <a:t>CLIp with encoders (text and visual) - </a:t>
            </a:r>
            <a:r>
              <a:rPr lang="en">
                <a:solidFill>
                  <a:schemeClr val="dk1"/>
                </a:solidFill>
              </a:rPr>
              <a:t>The key idea was </a:t>
            </a:r>
            <a:r>
              <a:rPr i="1" lang="en">
                <a:solidFill>
                  <a:schemeClr val="dk1"/>
                </a:solidFill>
              </a:rPr>
              <a:t>contrastive learning</a:t>
            </a:r>
            <a:r>
              <a:rPr lang="en">
                <a:solidFill>
                  <a:schemeClr val="dk1"/>
                </a:solidFill>
              </a:rPr>
              <a:t> — bring matching image-text pairs closer in embedding space; </a:t>
            </a:r>
            <a:r>
              <a:rPr lang="en">
                <a:solidFill>
                  <a:schemeClr val="dk1"/>
                </a:solidFill>
              </a:rPr>
              <a:t>Brute force with data (noisy clean we don’t know)</a:t>
            </a:r>
            <a:br>
              <a:rPr lang="en">
                <a:solidFill>
                  <a:schemeClr val="dk1"/>
                </a:solidFill>
              </a:rPr>
            </a:br>
            <a:br>
              <a:rPr lang="en">
                <a:solidFill>
                  <a:schemeClr val="dk1"/>
                </a:solidFill>
              </a:rPr>
            </a:br>
            <a:r>
              <a:rPr lang="en">
                <a:solidFill>
                  <a:schemeClr val="dk1"/>
                </a:solidFill>
              </a:rPr>
              <a:t>ViLT simplified multimodal learning; just mix image patches and text tokens in one Transformer; FLAVA extended that to multitask pretraining — image-only, text-only, and image-text all in one model; Together they proved we can </a:t>
            </a:r>
            <a:r>
              <a:rPr i="1" lang="en">
                <a:solidFill>
                  <a:schemeClr val="dk1"/>
                </a:solidFill>
              </a:rPr>
              <a:t>fuse</a:t>
            </a:r>
            <a:r>
              <a:rPr lang="en">
                <a:solidFill>
                  <a:schemeClr val="dk1"/>
                </a:solidFill>
              </a:rPr>
              <a:t> both modalities directly instead of aligning them separately.</a:t>
            </a:r>
            <a:br>
              <a:rPr lang="en">
                <a:solidFill>
                  <a:schemeClr val="dk1"/>
                </a:solidFill>
              </a:rPr>
            </a:br>
            <a:br>
              <a:rPr lang="en">
                <a:solidFill>
                  <a:schemeClr val="dk1"/>
                </a:solidFill>
              </a:rPr>
            </a:br>
            <a:r>
              <a:rPr lang="en">
                <a:solidFill>
                  <a:schemeClr val="dk1"/>
                </a:solidFill>
              </a:rPr>
              <a:t>DeepMind’s Flamingo connected a frozen vision encoder and a frozen LLM through </a:t>
            </a:r>
            <a:r>
              <a:rPr i="1" lang="en">
                <a:solidFill>
                  <a:schemeClr val="dk1"/>
                </a:solidFill>
              </a:rPr>
              <a:t>cross-attention layers</a:t>
            </a:r>
            <a:r>
              <a:rPr lang="en">
                <a:solidFill>
                  <a:schemeClr val="dk1"/>
                </a:solidFill>
              </a:rPr>
              <a:t> called the Perceiver Resampler</a:t>
            </a:r>
            <a:endParaRPr/>
          </a:p>
        </p:txBody>
      </p:sp>
      <p:sp>
        <p:nvSpPr>
          <p:cNvPr id="480" name="Google Shape;480;g38bc212462a_0_10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8c82d9b186_0_21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BLIP-2 made multimodal learning efficient — it introduced the Q-Former, a lightweight Transformer that queries frozen vision features to produce compact embeddings.; </a:t>
            </a:r>
            <a:r>
              <a:rPr lang="en">
                <a:solidFill>
                  <a:schemeClr val="dk1"/>
                </a:solidFill>
              </a:rPr>
              <a:t>reuse strong pretrained components, and only learn the </a:t>
            </a:r>
            <a:r>
              <a:rPr i="1" lang="en">
                <a:solidFill>
                  <a:schemeClr val="dk1"/>
                </a:solidFill>
              </a:rPr>
              <a:t>bridge</a:t>
            </a:r>
            <a:endParaRPr i="1">
              <a:solidFill>
                <a:schemeClr val="dk1"/>
              </a:solidFill>
            </a:endParaRPr>
          </a:p>
          <a:p>
            <a:pPr indent="0" lvl="0" marL="0" rtl="0" algn="l">
              <a:spcBef>
                <a:spcPts val="0"/>
              </a:spcBef>
              <a:spcAft>
                <a:spcPts val="0"/>
              </a:spcAft>
              <a:buNone/>
            </a:pPr>
            <a:r>
              <a:rPr i="1" lang="en">
                <a:solidFill>
                  <a:schemeClr val="dk1"/>
                </a:solidFill>
              </a:rPr>
              <a:t>LLaVA combined a CLIP vision encoder with a LLaMA language model and fine-tuned it on GPT-4-generated visual instructions</a:t>
            </a:r>
            <a:endParaRPr i="1">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None/>
            </a:pPr>
            <a:r>
              <a:rPr i="1" lang="en">
                <a:solidFill>
                  <a:schemeClr val="dk1"/>
                </a:solidFill>
              </a:rPr>
              <a:t>Models like Qwen-VL and InternVL brought multimodal learning to scale — high-resolution vision encoders, multi-resolution token merging, and document or OCR reasoning.</a:t>
            </a:r>
            <a:br>
              <a:rPr i="1" lang="en">
                <a:solidFill>
                  <a:schemeClr val="dk1"/>
                </a:solidFill>
              </a:rPr>
            </a:br>
            <a:br>
              <a:rPr i="1" lang="en">
                <a:solidFill>
                  <a:schemeClr val="dk1"/>
                </a:solidFill>
              </a:rPr>
            </a:br>
            <a:r>
              <a:rPr i="1" lang="en">
                <a:solidFill>
                  <a:schemeClr val="dk1"/>
                </a:solidFill>
              </a:rPr>
              <a:t>Qwen2 then delivered a strong, open-weight LLM backbone with great reasoning ability.</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These advances proved that open modular systems can rival proprietary models.</a:t>
            </a:r>
            <a:endParaRPr i="1">
              <a:solidFill>
                <a:schemeClr val="dk1"/>
              </a:solidFill>
            </a:endParaRPr>
          </a:p>
          <a:p>
            <a:pPr indent="0" lvl="0" marL="0" rtl="0" algn="l">
              <a:spcBef>
                <a:spcPts val="0"/>
              </a:spcBef>
              <a:spcAft>
                <a:spcPts val="0"/>
              </a:spcAft>
              <a:buNone/>
            </a:pPr>
            <a:r>
              <a:rPr i="1" lang="en">
                <a:solidFill>
                  <a:schemeClr val="dk1"/>
                </a:solidFill>
              </a:rPr>
              <a:t>Molmo directly uses Qwen2 as its language backbone.”</a:t>
            </a:r>
            <a:br>
              <a:rPr i="1" lang="en">
                <a:solidFill>
                  <a:schemeClr val="dk1"/>
                </a:solidFill>
              </a:rPr>
            </a:br>
            <a:br>
              <a:rPr i="1" lang="en">
                <a:solidFill>
                  <a:schemeClr val="dk1"/>
                </a:solidFill>
              </a:rPr>
            </a:br>
            <a:br>
              <a:rPr i="1" lang="en">
                <a:solidFill>
                  <a:schemeClr val="dk1"/>
                </a:solidFill>
              </a:rPr>
            </a:br>
            <a:r>
              <a:rPr lang="en">
                <a:solidFill>
                  <a:schemeClr val="dk1"/>
                </a:solidFill>
              </a:rPr>
              <a:t>“The architecture journey went from:</a:t>
            </a:r>
            <a:endParaRPr>
              <a:solidFill>
                <a:schemeClr val="dk1"/>
              </a:solidFill>
            </a:endParaRPr>
          </a:p>
          <a:p>
            <a:pPr indent="0" lvl="0" marL="0" rtl="0" algn="l">
              <a:spcBef>
                <a:spcPts val="0"/>
              </a:spcBef>
              <a:spcAft>
                <a:spcPts val="0"/>
              </a:spcAft>
              <a:buNone/>
            </a:pPr>
            <a:r>
              <a:rPr b="1" lang="en">
                <a:solidFill>
                  <a:schemeClr val="dk1"/>
                </a:solidFill>
              </a:rPr>
              <a:t>ViT:</a:t>
            </a:r>
            <a:r>
              <a:rPr lang="en">
                <a:solidFill>
                  <a:schemeClr val="dk1"/>
                </a:solidFill>
              </a:rPr>
              <a:t> patch representations →</a:t>
            </a:r>
            <a:r>
              <a:rPr b="1" lang="en">
                <a:solidFill>
                  <a:schemeClr val="dk1"/>
                </a:solidFill>
              </a:rPr>
              <a:t>CLIP:</a:t>
            </a:r>
            <a:r>
              <a:rPr lang="en">
                <a:solidFill>
                  <a:schemeClr val="dk1"/>
                </a:solidFill>
              </a:rPr>
              <a:t> contrastive alignment -&gt;</a:t>
            </a:r>
            <a:r>
              <a:rPr b="1" lang="en">
                <a:solidFill>
                  <a:schemeClr val="dk1"/>
                </a:solidFill>
              </a:rPr>
              <a:t>Flamingo &amp; BLIP-2:</a:t>
            </a:r>
            <a:r>
              <a:rPr lang="en">
                <a:solidFill>
                  <a:schemeClr val="dk1"/>
                </a:solidFill>
              </a:rPr>
              <a:t> efficient bridges → </a:t>
            </a:r>
            <a:r>
              <a:rPr b="1" lang="en">
                <a:solidFill>
                  <a:schemeClr val="dk1"/>
                </a:solidFill>
              </a:rPr>
              <a:t>LLaVA:</a:t>
            </a:r>
            <a:r>
              <a:rPr lang="en">
                <a:solidFill>
                  <a:schemeClr val="dk1"/>
                </a:solidFill>
              </a:rPr>
              <a:t> instruction tuning →</a:t>
            </a:r>
            <a:r>
              <a:rPr b="1" lang="en">
                <a:solidFill>
                  <a:schemeClr val="dk1"/>
                </a:solidFill>
              </a:rPr>
              <a:t>Qwen-VL / Qwen2:</a:t>
            </a:r>
            <a:r>
              <a:rPr lang="en">
                <a:solidFill>
                  <a:schemeClr val="dk1"/>
                </a:solidFill>
              </a:rPr>
              <a:t> scaling and openness → </a:t>
            </a:r>
            <a:endParaRPr i="1">
              <a:solidFill>
                <a:schemeClr val="dk1"/>
              </a:solidFill>
            </a:endParaRPr>
          </a:p>
        </p:txBody>
      </p:sp>
      <p:sp>
        <p:nvSpPr>
          <p:cNvPr id="517" name="Google Shape;517;g38c82d9b186_0_2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8bc212462a_2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38bc212462a_2_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Let me setup a quick introduction sort of like the motivation for this paper. </a:t>
            </a:r>
            <a:br>
              <a:rPr lang="en"/>
            </a:br>
            <a:r>
              <a:rPr lang="en"/>
              <a:t>There are already some many VLM's in the market, the market is crowded, GPT, QWEN, LLAVA, FLAVA, Gemini, so why MOLMO ? </a:t>
            </a:r>
            <a:br>
              <a:rPr lang="en"/>
            </a:br>
            <a:r>
              <a:rPr lang="en"/>
              <a:t>What is this paper all about ? Why this VLM ? What was the point of this model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it just another model, whose job is to make sure that student’s write a review, and rush to submit it at the 11:59pm deadline every tuesday, thursday !!</a:t>
            </a:r>
            <a:endParaRPr/>
          </a:p>
        </p:txBody>
      </p:sp>
      <p:sp>
        <p:nvSpPr>
          <p:cNvPr id="159" name="Google Shape;159;g38bc212462a_2_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8bc212462a_2_2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8bc212462a_2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8c82d9b186_0_16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Molmo combines all these ideas into one clean architecture: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A pre-processor creates multi-scale crops.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 ViT encoder turns them into patch tokens.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 connector projects them into the language space.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 decoder-only LLM (like Qwen2) generates text.</a:t>
            </a:r>
            <a:br>
              <a:rPr lang="en">
                <a:solidFill>
                  <a:schemeClr val="dk1"/>
                </a:solidFill>
              </a:rPr>
            </a:br>
            <a:r>
              <a:rPr lang="en">
                <a:solidFill>
                  <a:schemeClr val="dk1"/>
                </a:solidFill>
              </a:rPr>
              <a:t> It’s trained entirely on open PixMo data — human and code-generated — making it </a:t>
            </a:r>
            <a:r>
              <a:rPr i="1" lang="en">
                <a:solidFill>
                  <a:schemeClr val="dk1"/>
                </a:solidFill>
              </a:rPr>
              <a:t>fully transparent, modular, and reproducible.</a:t>
            </a:r>
            <a:endParaRPr i="1">
              <a:solidFill>
                <a:schemeClr val="dk1"/>
              </a:solidFill>
            </a:endParaRPr>
          </a:p>
          <a:p>
            <a:pPr indent="0" lvl="0" marL="0" rtl="0" algn="l">
              <a:lnSpc>
                <a:spcPct val="115000"/>
              </a:lnSpc>
              <a:spcBef>
                <a:spcPts val="1200"/>
              </a:spcBef>
              <a:spcAft>
                <a:spcPts val="0"/>
              </a:spcAft>
              <a:buNone/>
            </a:pPr>
            <a:r>
              <a:rPr lang="en">
                <a:solidFill>
                  <a:schemeClr val="dk1"/>
                </a:solidFill>
              </a:rPr>
              <a:t>Molmo stands on the shoulders of every major VLM evolution — but it’s the first to make the full recipe public.”</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“So in short — image → patches → tokens → language. Any guess which of these parts is most compute-heavy? (Answer: Vision Encoder.)”</a:t>
            </a:r>
            <a:br>
              <a:rPr lang="en">
                <a:solidFill>
                  <a:schemeClr val="dk1"/>
                </a:solidFill>
              </a:rPr>
            </a:br>
            <a:br>
              <a:rPr lang="en">
                <a:solidFill>
                  <a:schemeClr val="dk1"/>
                </a:solidFill>
              </a:rPr>
            </a:br>
            <a:r>
              <a:rPr lang="en">
                <a:solidFill>
                  <a:schemeClr val="dk1"/>
                </a:solidFill>
              </a:rPr>
              <a:t>“Molmo isn’t trying to reinvent every wheel — it’s </a:t>
            </a:r>
            <a:r>
              <a:rPr b="1" lang="en">
                <a:solidFill>
                  <a:schemeClr val="dk1"/>
                </a:solidFill>
              </a:rPr>
              <a:t>re-engineering the proven ones, openly</a:t>
            </a:r>
            <a:r>
              <a:rPr lang="en">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From </a:t>
            </a:r>
            <a:r>
              <a:rPr b="1" lang="en">
                <a:solidFill>
                  <a:schemeClr val="dk1"/>
                </a:solidFill>
              </a:rPr>
              <a:t>ViT</a:t>
            </a:r>
            <a:r>
              <a:rPr lang="en">
                <a:solidFill>
                  <a:schemeClr val="dk1"/>
                </a:solidFill>
              </a:rPr>
              <a:t>, it borrows patch tokenization.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From </a:t>
            </a:r>
            <a:r>
              <a:rPr b="1" lang="en">
                <a:solidFill>
                  <a:schemeClr val="dk1"/>
                </a:solidFill>
              </a:rPr>
              <a:t>CLIP</a:t>
            </a:r>
            <a:r>
              <a:rPr lang="en">
                <a:solidFill>
                  <a:schemeClr val="dk1"/>
                </a:solidFill>
              </a:rPr>
              <a:t>, it inherits the idea of aligning visual and textual spaces through independent encoders.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From </a:t>
            </a:r>
            <a:r>
              <a:rPr b="1" lang="en">
                <a:solidFill>
                  <a:schemeClr val="dk1"/>
                </a:solidFill>
              </a:rPr>
              <a:t>Flamingo</a:t>
            </a:r>
            <a:r>
              <a:rPr lang="en">
                <a:solidFill>
                  <a:schemeClr val="dk1"/>
                </a:solidFill>
              </a:rPr>
              <a:t> and </a:t>
            </a:r>
            <a:r>
              <a:rPr b="1" lang="en">
                <a:solidFill>
                  <a:schemeClr val="dk1"/>
                </a:solidFill>
              </a:rPr>
              <a:t>BLIP-2</a:t>
            </a:r>
            <a:r>
              <a:rPr lang="en">
                <a:solidFill>
                  <a:schemeClr val="dk1"/>
                </a:solidFill>
              </a:rPr>
              <a:t>, it takes the concept of a lightweight connector bridging frozen vision and language models — but simplifies it dramatically.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From </a:t>
            </a:r>
            <a:r>
              <a:rPr b="1" lang="en">
                <a:solidFill>
                  <a:schemeClr val="dk1"/>
                </a:solidFill>
              </a:rPr>
              <a:t>LLaVA</a:t>
            </a:r>
            <a:r>
              <a:rPr lang="en">
                <a:solidFill>
                  <a:schemeClr val="dk1"/>
                </a:solidFill>
              </a:rPr>
              <a:t>, it adopts the two-phase training — pretraining, then instruction fine-tuning — but replaces GPT-4 data with open PixMo.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From </a:t>
            </a:r>
            <a:r>
              <a:rPr b="1" lang="en">
                <a:solidFill>
                  <a:schemeClr val="dk1"/>
                </a:solidFill>
              </a:rPr>
              <a:t>Qwen-VL</a:t>
            </a:r>
            <a:r>
              <a:rPr lang="en">
                <a:solidFill>
                  <a:schemeClr val="dk1"/>
                </a:solidFill>
              </a:rPr>
              <a:t> and </a:t>
            </a:r>
            <a:r>
              <a:rPr b="1" lang="en">
                <a:solidFill>
                  <a:schemeClr val="dk1"/>
                </a:solidFill>
              </a:rPr>
              <a:t>InternVL</a:t>
            </a:r>
            <a:r>
              <a:rPr lang="en">
                <a:solidFill>
                  <a:schemeClr val="dk1"/>
                </a:solidFill>
              </a:rPr>
              <a:t>, it learns to process images at multiple resolutions for fine-grained reasoning.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finally, it’s built upon </a:t>
            </a:r>
            <a:r>
              <a:rPr b="1" lang="en">
                <a:solidFill>
                  <a:schemeClr val="dk1"/>
                </a:solidFill>
              </a:rPr>
              <a:t>Qwen2</a:t>
            </a:r>
            <a:r>
              <a:rPr lang="en">
                <a:solidFill>
                  <a:schemeClr val="dk1"/>
                </a:solidFill>
              </a:rPr>
              <a:t>, one of the best open LLMs available today.</a:t>
            </a:r>
            <a:br>
              <a:rPr lang="en">
                <a:solidFill>
                  <a:schemeClr val="dk1"/>
                </a:solidFill>
              </a:rPr>
            </a:br>
            <a:r>
              <a:rPr lang="en">
                <a:solidFill>
                  <a:schemeClr val="dk1"/>
                </a:solidFill>
              </a:rPr>
              <a:t> In essence, Molmo combines the best ideas from each generation — and does it </a:t>
            </a:r>
            <a:r>
              <a:rPr b="1" lang="en">
                <a:solidFill>
                  <a:schemeClr val="dk1"/>
                </a:solidFill>
              </a:rPr>
              <a:t>transparently</a:t>
            </a:r>
            <a:r>
              <a:rPr lang="en">
                <a:solidFill>
                  <a:schemeClr val="dk1"/>
                </a:solidFill>
              </a:rPr>
              <a:t>.”</a:t>
            </a:r>
            <a:endParaRPr>
              <a:solidFill>
                <a:schemeClr val="dk1"/>
              </a:solidFill>
            </a:endParaRPr>
          </a:p>
          <a:p>
            <a:pPr indent="0" lvl="0" marL="0" rtl="0" algn="l">
              <a:lnSpc>
                <a:spcPct val="115000"/>
              </a:lnSpc>
              <a:spcBef>
                <a:spcPts val="1200"/>
              </a:spcBef>
              <a:spcAft>
                <a:spcPts val="0"/>
              </a:spcAft>
              <a:buNone/>
            </a:pPr>
            <a:br>
              <a:rPr lang="en">
                <a:solidFill>
                  <a:schemeClr val="dk1"/>
                </a:solidFill>
              </a:rPr>
            </a:b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Here, please bear with me during this. I have an example in the end to explain the entire process, properly; So I might have skipped some essential details in the vision encoder, or connector etc. but the idea is to capture all that in the example</a:t>
            </a:r>
            <a:endParaRPr i="1">
              <a:solidFill>
                <a:schemeClr val="dk1"/>
              </a:solidFill>
            </a:endParaRPr>
          </a:p>
        </p:txBody>
      </p:sp>
      <p:sp>
        <p:nvSpPr>
          <p:cNvPr id="560" name="Google Shape;560;g38c82d9b186_0_1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8c82d9b186_0_1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8c82d9b186_0_1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 - </a:t>
            </a:r>
            <a:r>
              <a:rPr lang="en"/>
              <a:t>Why do you think Molmo uses overlapping multi-crops of the same image? </a:t>
            </a:r>
            <a:endParaRPr/>
          </a:p>
          <a:p>
            <a:pPr indent="0" lvl="0" marL="0" rtl="0" algn="l">
              <a:spcBef>
                <a:spcPts val="0"/>
              </a:spcBef>
              <a:spcAft>
                <a:spcPts val="0"/>
              </a:spcAft>
              <a:buNone/>
            </a:pPr>
            <a:r>
              <a:rPr lang="en">
                <a:solidFill>
                  <a:schemeClr val="dk1"/>
                </a:solidFill>
              </a:rPr>
              <a:t>To </a:t>
            </a:r>
            <a:r>
              <a:rPr b="1" lang="en">
                <a:solidFill>
                  <a:schemeClr val="dk1"/>
                </a:solidFill>
              </a:rPr>
              <a:t>preserve fine details</a:t>
            </a:r>
            <a:r>
              <a:rPr lang="en">
                <a:solidFill>
                  <a:schemeClr val="dk1"/>
                </a:solidFill>
              </a:rPr>
              <a:t> (small text, objects) and give the model </a:t>
            </a:r>
            <a:r>
              <a:rPr b="1" lang="en">
                <a:solidFill>
                  <a:schemeClr val="dk1"/>
                </a:solidFill>
              </a:rPr>
              <a:t>multiple perspectives</a:t>
            </a:r>
            <a:r>
              <a:rPr lang="en">
                <a:solidFill>
                  <a:schemeClr val="dk1"/>
                </a:solidFill>
              </a:rPr>
              <a:t> for better spatial understanding.</a:t>
            </a:r>
            <a:br>
              <a:rPr lang="en">
                <a:solidFill>
                  <a:schemeClr val="dk1"/>
                </a:solidFill>
              </a:rPr>
            </a:br>
            <a:br>
              <a:rPr lang="en">
                <a:solidFill>
                  <a:schemeClr val="dk1"/>
                </a:solidFill>
              </a:rPr>
            </a:br>
            <a:r>
              <a:rPr lang="en">
                <a:solidFill>
                  <a:schemeClr val="dk1"/>
                </a:solidFill>
              </a:rPr>
              <a:t>Now let’s look at the Preprocessor — the first stage.”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“Vision Transformers like CLIP’s ViT-L/14 can only take </a:t>
            </a:r>
            <a:r>
              <a:rPr i="1" lang="en">
                <a:solidFill>
                  <a:schemeClr val="dk1"/>
                </a:solidFill>
              </a:rPr>
              <a:t>square images of a fixed size</a:t>
            </a:r>
            <a:r>
              <a:rPr lang="en">
                <a:solidFill>
                  <a:schemeClr val="dk1"/>
                </a:solidFill>
              </a:rPr>
              <a:t> — typically 336×336 pixels.”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in real life, images are rarely square — they can be wide, tall, or contain small details like text on signs, buttons, or clock faces.”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we just resized everything to 336×336, we’d lose small details or distort the image.”</a:t>
            </a:r>
            <a:br>
              <a:rPr lang="en">
                <a:solidFill>
                  <a:schemeClr val="dk1"/>
                </a:solidFill>
              </a:rPr>
            </a:br>
            <a:r>
              <a:rPr lang="en">
                <a:solidFill>
                  <a:schemeClr val="dk1"/>
                </a:solidFill>
              </a:rPr>
              <a:t>“To fix this, Molmo uses a </a:t>
            </a:r>
            <a:r>
              <a:rPr i="1" lang="en">
                <a:solidFill>
                  <a:schemeClr val="dk1"/>
                </a:solidFill>
              </a:rPr>
              <a:t>multi-scale tiling strategy.</a:t>
            </a:r>
            <a:r>
              <a:rPr lang="en">
                <a:solidFill>
                  <a:schemeClr val="dk1"/>
                </a:solidFill>
              </a:rPr>
              <a:t> It passes multiple versions of the same image to the encoder.”</a:t>
            </a:r>
            <a:br>
              <a:rPr lang="en">
                <a:solidFill>
                  <a:schemeClr val="dk1"/>
                </a:solidFill>
              </a:rPr>
            </a:br>
            <a:r>
              <a:rPr lang="en">
                <a:solidFill>
                  <a:schemeClr val="dk1"/>
                </a:solidFill>
              </a:rPr>
              <a:t>“One is a low-resolution 336×336 global image for overall context.”</a:t>
            </a:r>
            <a:br>
              <a:rPr lang="en">
                <a:solidFill>
                  <a:schemeClr val="dk1"/>
                </a:solidFill>
              </a:rPr>
            </a:br>
            <a:r>
              <a:rPr lang="en">
                <a:solidFill>
                  <a:schemeClr val="dk1"/>
                </a:solidFill>
              </a:rPr>
              <a:t>“Then, it cuts the image into several overlapping 336×336 crops — each focusing on smaller areas.”</a:t>
            </a:r>
            <a:br>
              <a:rPr lang="en">
                <a:solidFill>
                  <a:schemeClr val="dk1"/>
                </a:solidFill>
              </a:rPr>
            </a:br>
            <a:r>
              <a:rPr lang="en">
                <a:solidFill>
                  <a:schemeClr val="dk1"/>
                </a:solidFill>
              </a:rPr>
              <a:t>“These overlapping crops help preserve edges and ensure the model doesn’t miss tiny objects.”</a:t>
            </a:r>
            <a:br>
              <a:rPr lang="en">
                <a:solidFill>
                  <a:schemeClr val="dk1"/>
                </a:solidFill>
              </a:rPr>
            </a:br>
            <a:r>
              <a:rPr lang="en">
                <a:solidFill>
                  <a:schemeClr val="dk1"/>
                </a:solidFill>
              </a:rPr>
              <a:t>“The figure on the right shows the difference — without overlap, some parts of the bike get lost; with overlap, all parts are seen by the model.”</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8c82d9b186_0_13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When the image arrives at the encoder, the </a:t>
            </a:r>
            <a:r>
              <a:rPr b="1" lang="en">
                <a:solidFill>
                  <a:schemeClr val="dk1"/>
                </a:solidFill>
              </a:rPr>
              <a:t>preprocessor</a:t>
            </a:r>
            <a:r>
              <a:rPr lang="en">
                <a:solidFill>
                  <a:schemeClr val="dk1"/>
                </a:solidFill>
              </a:rPr>
              <a:t> has already done the heavy lifting:</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It has produced several </a:t>
            </a:r>
            <a:r>
              <a:rPr b="1" lang="en">
                <a:solidFill>
                  <a:schemeClr val="dk1"/>
                </a:solidFill>
              </a:rPr>
              <a:t>square crops</a:t>
            </a:r>
            <a:r>
              <a:rPr lang="en">
                <a:solidFill>
                  <a:schemeClr val="dk1"/>
                </a:solidFill>
              </a:rPr>
              <a:t> of the image (high-resolution, possibly overlapping).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has also created </a:t>
            </a:r>
            <a:r>
              <a:rPr b="1" lang="en">
                <a:solidFill>
                  <a:schemeClr val="dk1"/>
                </a:solidFill>
              </a:rPr>
              <a:t>one low-resolution global crop</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Each crop is independent — the ViT processes them </a:t>
            </a:r>
            <a:r>
              <a:rPr b="1" lang="en">
                <a:solidFill>
                  <a:schemeClr val="dk1"/>
                </a:solidFill>
              </a:rPr>
              <a:t>one by one</a:t>
            </a:r>
            <a:r>
              <a:rPr lang="en">
                <a:solidFill>
                  <a:schemeClr val="dk1"/>
                </a:solidFill>
              </a:rPr>
              <a:t>, not jointly.</a:t>
            </a:r>
            <a:br>
              <a:rPr lang="en">
                <a:solidFill>
                  <a:schemeClr val="dk1"/>
                </a:solidFill>
              </a:rPr>
            </a:br>
            <a:br>
              <a:rPr lang="en">
                <a:solidFill>
                  <a:schemeClr val="dk1"/>
                </a:solidFill>
              </a:rPr>
            </a:br>
            <a:r>
              <a:rPr lang="en">
                <a:solidFill>
                  <a:schemeClr val="dk1"/>
                </a:solidFill>
              </a:rPr>
              <a:t>Insid</a:t>
            </a:r>
            <a:r>
              <a:rPr b="1" lang="en">
                <a:solidFill>
                  <a:schemeClr val="dk1"/>
                </a:solidFill>
              </a:rPr>
              <a:t>e the ViT</a:t>
            </a:r>
            <a:r>
              <a:rPr lang="en">
                <a:solidFill>
                  <a:schemeClr val="dk1"/>
                </a:solidFill>
              </a:rPr>
              <a:t>, spatial relationships are preserved using </a:t>
            </a:r>
            <a:r>
              <a:rPr b="1" lang="en">
                <a:solidFill>
                  <a:schemeClr val="dk1"/>
                </a:solidFill>
              </a:rPr>
              <a:t>standard 2D positional encodings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component turns raw pixels into </a:t>
            </a:r>
            <a:r>
              <a:rPr i="1" lang="en">
                <a:solidFill>
                  <a:schemeClr val="dk1"/>
                </a:solidFill>
              </a:rPr>
              <a:t>meaningful numeric tokens</a:t>
            </a:r>
            <a:r>
              <a:rPr lang="en">
                <a:solidFill>
                  <a:schemeClr val="dk1"/>
                </a:solidFill>
              </a:rPr>
              <a:t> — basically the model’s understanding of shapes, colors, textures, and objects.”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“Molmo uses the same Vision Transformer as CLIP — ViT-L/14 at 336 pixels — but with slight modifications for multimodal reasoning.”</a:t>
            </a:r>
            <a:endParaRPr>
              <a:solidFill>
                <a:schemeClr val="dk1"/>
              </a:solidFill>
            </a:endParaRPr>
          </a:p>
          <a:p>
            <a:pPr indent="0" lvl="0" marL="0" rtl="0" algn="l">
              <a:spcBef>
                <a:spcPts val="0"/>
              </a:spcBef>
              <a:spcAft>
                <a:spcPts val="0"/>
              </a:spcAft>
              <a:buNone/>
            </a:pPr>
            <a:r>
              <a:rPr lang="en">
                <a:solidFill>
                  <a:schemeClr val="dk1"/>
                </a:solidFill>
              </a:rPr>
              <a:t>“Molmo also takes outputs from two ViT layers — one mid-level and one high-level — to balance texture-level and semantic-level understanding.” -&gt; Mentioned in ablation; better results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“Variants used include OpenAI’s CLIP ViT-L/14, SigLIP, and MetaCLIP.”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flexibility allows Molmo to swap encoders for better performance or efficiency.”</a:t>
            </a:r>
            <a:endParaRPr>
              <a:solidFill>
                <a:schemeClr val="dk1"/>
              </a:solidFill>
            </a:endParaRPr>
          </a:p>
          <a:p>
            <a:pPr indent="0" lvl="0" marL="0" rtl="0" algn="l">
              <a:spcBef>
                <a:spcPts val="0"/>
              </a:spcBef>
              <a:spcAft>
                <a:spcPts val="0"/>
              </a:spcAft>
              <a:buNone/>
            </a:pPr>
            <a:r>
              <a:t/>
            </a:r>
            <a:endParaRPr/>
          </a:p>
        </p:txBody>
      </p:sp>
      <p:sp>
        <p:nvSpPr>
          <p:cNvPr id="578" name="Google Shape;578;g38c82d9b186_0_1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8c82d9b186_0_14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that the Vision Encoder has extracted patch features, the next stage — the </a:t>
            </a:r>
            <a:r>
              <a:rPr i="1" lang="en">
                <a:solidFill>
                  <a:schemeClr val="dk1"/>
                </a:solidFill>
              </a:rPr>
              <a:t>Connector</a:t>
            </a:r>
            <a:r>
              <a:rPr lang="en">
                <a:solidFill>
                  <a:schemeClr val="dk1"/>
                </a:solidFill>
              </a:rPr>
              <a:t> — bridges vision and language.”</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“After patch embeddings are produced by the ViT, Molmo applies </a:t>
            </a:r>
            <a:r>
              <a:rPr b="1" lang="en">
                <a:solidFill>
                  <a:schemeClr val="dk1"/>
                </a:solidFill>
              </a:rPr>
              <a:t>attention pooling</a:t>
            </a:r>
            <a:r>
              <a:rPr lang="en">
                <a:solidFill>
                  <a:schemeClr val="dk1"/>
                </a:solidFill>
              </a:rPr>
              <a:t> — this step aggregates local patch information into a smaller set of </a:t>
            </a:r>
            <a:r>
              <a:rPr i="1" lang="en">
                <a:solidFill>
                  <a:schemeClr val="dk1"/>
                </a:solidFill>
              </a:rPr>
              <a:t>pooled visual tokens</a:t>
            </a:r>
            <a:r>
              <a:rPr lang="en">
                <a:solidFill>
                  <a:schemeClr val="dk1"/>
                </a:solidFill>
              </a:rPr>
              <a:t> while preserving important spatial context.”</a:t>
            </a:r>
            <a:br>
              <a:rPr lang="en">
                <a:solidFill>
                  <a:schemeClr val="dk1"/>
                </a:solidFill>
              </a:rPr>
            </a:br>
            <a:r>
              <a:rPr lang="en">
                <a:solidFill>
                  <a:schemeClr val="dk1"/>
                </a:solidFill>
              </a:rPr>
              <a:t> → “So instead of passing all 576 tokens per crop to the LLM, attention pooling summarizes them into roughly 144 tokens per crop.”</a:t>
            </a:r>
            <a:br>
              <a:rPr lang="en">
                <a:solidFill>
                  <a:schemeClr val="dk1"/>
                </a:solidFill>
              </a:rPr>
            </a:br>
            <a:r>
              <a:rPr lang="en">
                <a:solidFill>
                  <a:schemeClr val="dk1"/>
                </a:solidFill>
              </a:rPr>
              <a:t> → “This reduces sequence length and helps the model focus attention where it matters most.” as attention pooling layer looks across all patches and assigns higher weight to visually important regions — like faces, text, or small objects.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pooled patch vectors are then sent through a small MLP —the connector—that maps the 1024-dimensional ViT features into the 4096-dimensional embedding space used by the LLM.”</a:t>
            </a:r>
            <a:br>
              <a:rPr lang="en">
                <a:solidFill>
                  <a:schemeClr val="dk1"/>
                </a:solidFill>
              </a:rPr>
            </a:br>
            <a:r>
              <a:rPr lang="en">
                <a:solidFill>
                  <a:schemeClr val="dk1"/>
                </a:solidFill>
              </a:rPr>
              <a:t> → “This mapping allows </a:t>
            </a:r>
            <a:r>
              <a:rPr i="1" lang="en">
                <a:solidFill>
                  <a:schemeClr val="dk1"/>
                </a:solidFill>
              </a:rPr>
              <a:t>visual tokens</a:t>
            </a:r>
            <a:r>
              <a:rPr lang="en">
                <a:solidFill>
                  <a:schemeClr val="dk1"/>
                </a:solidFill>
              </a:rPr>
              <a:t> and </a:t>
            </a:r>
            <a:r>
              <a:rPr i="1" lang="en">
                <a:solidFill>
                  <a:schemeClr val="dk1"/>
                </a:solidFill>
              </a:rPr>
              <a:t>word tokens</a:t>
            </a:r>
            <a:r>
              <a:rPr lang="en">
                <a:solidFill>
                  <a:schemeClr val="dk1"/>
                </a:solidFill>
              </a:rPr>
              <a:t> to live in the same representational space.”</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“The connector also adds </a:t>
            </a:r>
            <a:r>
              <a:rPr i="1" lang="en">
                <a:solidFill>
                  <a:schemeClr val="dk1"/>
                </a:solidFill>
              </a:rPr>
              <a:t>positional information</a:t>
            </a:r>
            <a:r>
              <a:rPr lang="en">
                <a:solidFill>
                  <a:schemeClr val="dk1"/>
                </a:solidFill>
              </a:rPr>
              <a:t> so the language model knows </a:t>
            </a:r>
            <a:r>
              <a:rPr i="1" lang="en">
                <a:solidFill>
                  <a:schemeClr val="dk1"/>
                </a:solidFill>
              </a:rPr>
              <a:t>where</a:t>
            </a:r>
            <a:r>
              <a:rPr lang="en">
                <a:solidFill>
                  <a:schemeClr val="dk1"/>
                </a:solidFill>
              </a:rPr>
              <a:t> in the image each token came from — maintaining spatial awareness.”</a:t>
            </a:r>
            <a:br>
              <a:rPr lang="en">
                <a:solidFill>
                  <a:schemeClr val="dk1"/>
                </a:solidFill>
              </a:rPr>
            </a:br>
            <a:endParaRPr/>
          </a:p>
        </p:txBody>
      </p:sp>
      <p:sp>
        <p:nvSpPr>
          <p:cNvPr id="586" name="Google Shape;586;g38c82d9b186_0_1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8d774adea7_0_1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“Now that the Vision Encoder has extracted patch features, the next stage — the </a:t>
            </a:r>
            <a:r>
              <a:rPr i="1" lang="en">
                <a:solidFill>
                  <a:schemeClr val="dk1"/>
                </a:solidFill>
              </a:rPr>
              <a:t>Connector</a:t>
            </a:r>
            <a:r>
              <a:rPr lang="en">
                <a:solidFill>
                  <a:schemeClr val="dk1"/>
                </a:solidFill>
              </a:rPr>
              <a:t> — bridges vision and language.”</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“After patch embeddings are produced by the ViT, Molmo applies </a:t>
            </a:r>
            <a:r>
              <a:rPr b="1" lang="en">
                <a:solidFill>
                  <a:schemeClr val="dk1"/>
                </a:solidFill>
              </a:rPr>
              <a:t>attention pooling</a:t>
            </a:r>
            <a:r>
              <a:rPr lang="en">
                <a:solidFill>
                  <a:schemeClr val="dk1"/>
                </a:solidFill>
              </a:rPr>
              <a:t> — this step aggregates local patch information into a smaller set of </a:t>
            </a:r>
            <a:r>
              <a:rPr i="1" lang="en">
                <a:solidFill>
                  <a:schemeClr val="dk1"/>
                </a:solidFill>
              </a:rPr>
              <a:t>pooled visual tokens</a:t>
            </a:r>
            <a:r>
              <a:rPr lang="en">
                <a:solidFill>
                  <a:schemeClr val="dk1"/>
                </a:solidFill>
              </a:rPr>
              <a:t> while preserving important spatial context.”</a:t>
            </a:r>
            <a:br>
              <a:rPr lang="en">
                <a:solidFill>
                  <a:schemeClr val="dk1"/>
                </a:solidFill>
              </a:rPr>
            </a:br>
            <a:r>
              <a:rPr lang="en">
                <a:solidFill>
                  <a:schemeClr val="dk1"/>
                </a:solidFill>
              </a:rPr>
              <a:t> → “So instead of passing all 576 tokens per crop to the LLM, attention pooling summarizes them into roughly 144 tokens per crop.”</a:t>
            </a:r>
            <a:br>
              <a:rPr lang="en">
                <a:solidFill>
                  <a:schemeClr val="dk1"/>
                </a:solidFill>
              </a:rPr>
            </a:br>
            <a:r>
              <a:rPr lang="en">
                <a:solidFill>
                  <a:schemeClr val="dk1"/>
                </a:solidFill>
              </a:rPr>
              <a:t> → “This reduces sequence length and helps the model focus attention where it matters most.”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“These pooled patch vectors are then sent through a small MLP —the connector—that maps the 1024-dimensional ViT features into the 4096-dimensional embedding space used by the LLM.”</a:t>
            </a:r>
            <a:br>
              <a:rPr lang="en">
                <a:solidFill>
                  <a:schemeClr val="dk1"/>
                </a:solidFill>
              </a:rPr>
            </a:br>
            <a:r>
              <a:rPr lang="en">
                <a:solidFill>
                  <a:schemeClr val="dk1"/>
                </a:solidFill>
              </a:rPr>
              <a:t> → “This mapping allows </a:t>
            </a:r>
            <a:r>
              <a:rPr i="1" lang="en">
                <a:solidFill>
                  <a:schemeClr val="dk1"/>
                </a:solidFill>
              </a:rPr>
              <a:t>visual tokens</a:t>
            </a:r>
            <a:r>
              <a:rPr lang="en">
                <a:solidFill>
                  <a:schemeClr val="dk1"/>
                </a:solidFill>
              </a:rPr>
              <a:t> and </a:t>
            </a:r>
            <a:r>
              <a:rPr i="1" lang="en">
                <a:solidFill>
                  <a:schemeClr val="dk1"/>
                </a:solidFill>
              </a:rPr>
              <a:t>word tokens</a:t>
            </a:r>
            <a:r>
              <a:rPr lang="en">
                <a:solidFill>
                  <a:schemeClr val="dk1"/>
                </a:solidFill>
              </a:rPr>
              <a:t> to live in the same representational space.”</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“The connector also adds </a:t>
            </a:r>
            <a:r>
              <a:rPr i="1" lang="en">
                <a:solidFill>
                  <a:schemeClr val="dk1"/>
                </a:solidFill>
              </a:rPr>
              <a:t>positional information</a:t>
            </a:r>
            <a:r>
              <a:rPr lang="en">
                <a:solidFill>
                  <a:schemeClr val="dk1"/>
                </a:solidFill>
              </a:rPr>
              <a:t> so the language model knows </a:t>
            </a:r>
            <a:r>
              <a:rPr i="1" lang="en">
                <a:solidFill>
                  <a:schemeClr val="dk1"/>
                </a:solidFill>
              </a:rPr>
              <a:t>where</a:t>
            </a:r>
            <a:r>
              <a:rPr lang="en">
                <a:solidFill>
                  <a:schemeClr val="dk1"/>
                </a:solidFill>
              </a:rPr>
              <a:t> in the image each token came from — maintaining spatial awareness.”</a:t>
            </a:r>
            <a:br>
              <a:rPr lang="en">
                <a:solidFill>
                  <a:schemeClr val="dk1"/>
                </a:solidFill>
              </a:rPr>
            </a:br>
            <a:br>
              <a:rPr lang="en">
                <a:solidFill>
                  <a:schemeClr val="dk1"/>
                </a:solidFill>
              </a:rPr>
            </a:br>
            <a:br>
              <a:rPr lang="en">
                <a:solidFill>
                  <a:schemeClr val="dk1"/>
                </a:solidFill>
              </a:rPr>
            </a:br>
            <a:r>
              <a:rPr lang="en">
                <a:solidFill>
                  <a:schemeClr val="dk1"/>
                </a:solidFill>
              </a:rPr>
              <a:t>“Molmo uses decoder-only transformers, similar to GPT models — meaning they generate text autoregressively, one token at a time.”</a:t>
            </a:r>
            <a:br>
              <a:rPr lang="en">
                <a:solidFill>
                  <a:schemeClr val="dk1"/>
                </a:solidFill>
              </a:rPr>
            </a:br>
            <a:r>
              <a:rPr lang="en">
                <a:solidFill>
                  <a:schemeClr val="dk1"/>
                </a:solidFill>
              </a:rPr>
              <a:t>“The LLM attends to both image and text tokens at each step, grounding its textual output in visual context.”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“Different Molmo variants use different language backbones:”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“OLMo-7B-1024 (open source preview),”</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“OLMoE-1B-7B (a mixture-of-experts version from AllenAI),”\</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Qwen-2 7B (for the best overall results).”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594" name="Google Shape;594;g38d774adea7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8c82d9b186_0_16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None/>
            </a:pPr>
            <a:r>
              <a:rPr lang="en">
                <a:solidFill>
                  <a:schemeClr val="dk1"/>
                </a:solidFill>
              </a:rPr>
              <a:t>“Let’s go step by step through how Molmo actually understands an image.</a:t>
            </a:r>
            <a:br>
              <a:rPr lang="en">
                <a:solidFill>
                  <a:schemeClr val="dk1"/>
                </a:solidFill>
              </a:rPr>
            </a:br>
            <a:r>
              <a:rPr lang="en">
                <a:solidFill>
                  <a:schemeClr val="dk1"/>
                </a:solidFill>
              </a:rPr>
              <a:t> We’ll take one example — a photo of a busy café street with a signboard that says </a:t>
            </a:r>
            <a:r>
              <a:rPr i="1" lang="en">
                <a:solidFill>
                  <a:schemeClr val="dk1"/>
                </a:solidFill>
              </a:rPr>
              <a:t>‘Café Roma’</a:t>
            </a:r>
            <a:r>
              <a:rPr lang="en">
                <a:solidFill>
                  <a:schemeClr val="dk1"/>
                </a:solidFill>
              </a:rPr>
              <a:t>, some people, tables, and parked cars.</a:t>
            </a:r>
            <a:br>
              <a:rPr lang="en">
                <a:solidFill>
                  <a:schemeClr val="dk1"/>
                </a:solidFill>
              </a:rPr>
            </a:br>
            <a:r>
              <a:rPr lang="en">
                <a:solidFill>
                  <a:schemeClr val="dk1"/>
                </a:solidFill>
              </a:rPr>
              <a:t> This single image goes through multiple stages before the model can answer questions about it.”</a:t>
            </a:r>
            <a:br>
              <a:rPr lang="en">
                <a:solidFill>
                  <a:schemeClr val="dk1"/>
                </a:solidFill>
              </a:rPr>
            </a:br>
            <a:r>
              <a:rPr lang="en">
                <a:solidFill>
                  <a:schemeClr val="dk1"/>
                </a:solidFill>
              </a:rPr>
              <a:t>—---------------------------------------------------------------------------------------------------------------------</a:t>
            </a:r>
            <a:endParaRPr>
              <a:solidFill>
                <a:schemeClr val="dk1"/>
              </a:solidFill>
            </a:endParaRPr>
          </a:p>
          <a:p>
            <a:pPr indent="0" lvl="0" marL="0" marR="381000" rtl="0" algn="l">
              <a:lnSpc>
                <a:spcPct val="115000"/>
              </a:lnSpc>
              <a:spcBef>
                <a:spcPts val="1200"/>
              </a:spcBef>
              <a:spcAft>
                <a:spcPts val="0"/>
              </a:spcAft>
              <a:buNone/>
            </a:pPr>
            <a:br>
              <a:rPr lang="en">
                <a:solidFill>
                  <a:schemeClr val="dk1"/>
                </a:solidFill>
              </a:rPr>
            </a:br>
            <a:r>
              <a:rPr lang="en">
                <a:solidFill>
                  <a:schemeClr val="dk1"/>
                </a:solidFill>
              </a:rPr>
              <a:t>“First, Molmo can’t just feed this 1920×1080 rectangular image to the Vision Transformer — because ViT expects </a:t>
            </a:r>
            <a:r>
              <a:rPr b="1" lang="en">
                <a:solidFill>
                  <a:schemeClr val="dk1"/>
                </a:solidFill>
              </a:rPr>
              <a:t>square images of fixed size</a:t>
            </a:r>
            <a:r>
              <a:rPr lang="en">
                <a:solidFill>
                  <a:schemeClr val="dk1"/>
                </a:solidFill>
              </a:rPr>
              <a:t>, like 336×336 pixels.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So what Molmo does is create: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one </a:t>
            </a:r>
            <a:r>
              <a:rPr b="1" lang="en">
                <a:solidFill>
                  <a:schemeClr val="dk1"/>
                </a:solidFill>
              </a:rPr>
              <a:t>low-resolution image</a:t>
            </a:r>
            <a:r>
              <a:rPr lang="en">
                <a:solidFill>
                  <a:schemeClr val="dk1"/>
                </a:solidFill>
              </a:rPr>
              <a:t> — that’s just the entire scene scaled down to 336×336,</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and several </a:t>
            </a:r>
            <a:r>
              <a:rPr b="1" lang="en">
                <a:solidFill>
                  <a:schemeClr val="dk1"/>
                </a:solidFill>
              </a:rPr>
              <a:t>high-resolution crops</a:t>
            </a:r>
            <a:r>
              <a:rPr lang="en">
                <a:solidFill>
                  <a:schemeClr val="dk1"/>
                </a:solidFill>
              </a:rPr>
              <a:t> — zoomed-in tiles of 336×336 that together cover the full image.”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“This way, the model gets both — a zoomed-out global view and zoomed-in local details like text on a sign or a small object.”</a:t>
            </a:r>
            <a:endParaRPr>
              <a:solidFill>
                <a:schemeClr val="dk1"/>
              </a:solidFill>
            </a:endParaRPr>
          </a:p>
          <a:p>
            <a:pPr indent="0" lvl="0" marL="0" marR="381000" rtl="0" algn="l">
              <a:lnSpc>
                <a:spcPct val="115000"/>
              </a:lnSpc>
              <a:spcBef>
                <a:spcPts val="1200"/>
              </a:spcBef>
              <a:spcAft>
                <a:spcPts val="0"/>
              </a:spcAft>
              <a:buNone/>
            </a:pPr>
            <a:r>
              <a:rPr lang="en">
                <a:solidFill>
                  <a:schemeClr val="dk1"/>
                </a:solidFill>
              </a:rPr>
              <a:t>While creating these crops, Molmo adds a </a:t>
            </a:r>
            <a:r>
              <a:rPr b="1" lang="en">
                <a:solidFill>
                  <a:schemeClr val="dk1"/>
                </a:solidFill>
              </a:rPr>
              <a:t>56-pixel overlap</a:t>
            </a:r>
            <a:r>
              <a:rPr lang="en">
                <a:solidFill>
                  <a:schemeClr val="dk1"/>
                </a:solidFill>
              </a:rPr>
              <a:t> between neighboring tiles.</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This overlap ensures that nothing important, like half of a word or half of an object, gets lost at the borders</a:t>
            </a:r>
            <a:endParaRPr>
              <a:solidFill>
                <a:schemeClr val="dk1"/>
              </a:solidFill>
            </a:endParaRPr>
          </a:p>
          <a:p>
            <a:pPr indent="0" lvl="0" marL="0" rtl="0" algn="l">
              <a:spcBef>
                <a:spcPts val="1200"/>
              </a:spcBef>
              <a:spcAft>
                <a:spcPts val="0"/>
              </a:spcAft>
              <a:buNone/>
            </a:pPr>
            <a:r>
              <a:t/>
            </a:r>
            <a:endParaRPr/>
          </a:p>
        </p:txBody>
      </p:sp>
      <p:sp>
        <p:nvSpPr>
          <p:cNvPr id="602" name="Google Shape;602;g38c82d9b186_0_1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8c82d9b186_0_29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the image doesn’t fit neatly into the grid, Molmo </a:t>
            </a:r>
            <a:r>
              <a:rPr b="1" lang="en">
                <a:solidFill>
                  <a:schemeClr val="dk1"/>
                </a:solidFill>
              </a:rPr>
              <a:t>pads</a:t>
            </a:r>
            <a:r>
              <a:rPr lang="en">
                <a:solidFill>
                  <a:schemeClr val="dk1"/>
                </a:solidFill>
              </a:rPr>
              <a:t> the edges with black pixels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then adds a small embedding telling the model whether a patch is real image, partially padded, or just padding.</a:t>
            </a:r>
            <a:endParaRPr>
              <a:solidFill>
                <a:schemeClr val="dk1"/>
              </a:solidFill>
            </a:endParaRPr>
          </a:p>
          <a:p>
            <a:pPr indent="0" lvl="0" marL="0" rtl="0" algn="l">
              <a:spcBef>
                <a:spcPts val="0"/>
              </a:spcBef>
              <a:spcAft>
                <a:spcPts val="0"/>
              </a:spcAft>
              <a:buNone/>
            </a:pPr>
            <a:r>
              <a:rPr lang="en">
                <a:solidFill>
                  <a:schemeClr val="dk1"/>
                </a:solidFill>
              </a:rPr>
              <a:t>This helps the model ignore those artificial black areas later.”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Each 336×336 crop is now divided into </a:t>
            </a:r>
            <a:r>
              <a:rPr b="1" lang="en">
                <a:solidFill>
                  <a:schemeClr val="dk1"/>
                </a:solidFill>
              </a:rPr>
              <a:t>14×14 pixel patches</a:t>
            </a:r>
            <a:r>
              <a:rPr lang="en">
                <a:solidFill>
                  <a:schemeClr val="dk1"/>
                </a:solidFill>
              </a:rPr>
              <a:t>,</a:t>
            </a:r>
            <a:br>
              <a:rPr lang="en">
                <a:solidFill>
                  <a:schemeClr val="dk1"/>
                </a:solidFill>
              </a:rPr>
            </a:br>
            <a:r>
              <a:rPr lang="en">
                <a:solidFill>
                  <a:schemeClr val="dk1"/>
                </a:solidFill>
              </a:rPr>
              <a:t> which means we get </a:t>
            </a:r>
            <a:r>
              <a:rPr b="1" lang="en">
                <a:solidFill>
                  <a:schemeClr val="dk1"/>
                </a:solidFill>
              </a:rPr>
              <a:t>24×24 = 576 small patches per crop</a:t>
            </a:r>
            <a:r>
              <a:rPr lang="en">
                <a:solidFill>
                  <a:schemeClr val="dk1"/>
                </a:solidFill>
              </a:rPr>
              <a:t>.</a:t>
            </a:r>
            <a:br>
              <a:rPr lang="en">
                <a:solidFill>
                  <a:schemeClr val="dk1"/>
                </a:solidFill>
              </a:rPr>
            </a:br>
            <a:r>
              <a:rPr lang="en">
                <a:solidFill>
                  <a:schemeClr val="dk1"/>
                </a:solidFill>
              </a:rPr>
              <a:t> Each patch is converted into a </a:t>
            </a:r>
            <a:r>
              <a:rPr b="1" lang="en">
                <a:solidFill>
                  <a:schemeClr val="dk1"/>
                </a:solidFill>
              </a:rPr>
              <a:t>1024-dimensional vector</a:t>
            </a:r>
            <a:r>
              <a:rPr lang="en">
                <a:solidFill>
                  <a:schemeClr val="dk1"/>
                </a:solidFill>
              </a:rPr>
              <a:t>, which represents a small area of the image — maybe part of a table or a letter on the café sign.”</a:t>
            </a:r>
            <a:endParaRPr>
              <a:solidFill>
                <a:schemeClr val="dk1"/>
              </a:solidFill>
            </a:endParaRPr>
          </a:p>
          <a:p>
            <a:pPr indent="0" lvl="0" marL="0" marR="381000" rtl="0" algn="l">
              <a:lnSpc>
                <a:spcPct val="115000"/>
              </a:lnSpc>
              <a:spcBef>
                <a:spcPts val="1200"/>
              </a:spcBef>
              <a:spcAft>
                <a:spcPts val="1200"/>
              </a:spcAft>
              <a:buNone/>
            </a:pPr>
            <a:r>
              <a:rPr lang="en">
                <a:solidFill>
                  <a:schemeClr val="dk1"/>
                </a:solidFill>
              </a:rPr>
              <a:t>“These vectors are then processed by the Vision Transformer — layer by layer —</a:t>
            </a:r>
            <a:br>
              <a:rPr lang="en">
                <a:solidFill>
                  <a:schemeClr val="dk1"/>
                </a:solidFill>
              </a:rPr>
            </a:br>
            <a:r>
              <a:rPr lang="en">
                <a:solidFill>
                  <a:schemeClr val="dk1"/>
                </a:solidFill>
              </a:rPr>
              <a:t> so each patch now knows something about its neighbors, its context, and even global structure.”</a:t>
            </a:r>
            <a:endParaRPr>
              <a:solidFill>
                <a:schemeClr val="dk1"/>
              </a:solidFill>
            </a:endParaRPr>
          </a:p>
        </p:txBody>
      </p:sp>
      <p:sp>
        <p:nvSpPr>
          <p:cNvPr id="611" name="Google Shape;611;g38c82d9b186_0_2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8c82d9b186_0_26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“576 patches per crop is a lot.</a:t>
            </a:r>
            <a:br>
              <a:rPr lang="en">
                <a:solidFill>
                  <a:schemeClr val="dk1"/>
                </a:solidFill>
              </a:rPr>
            </a:br>
            <a:r>
              <a:rPr lang="en">
                <a:solidFill>
                  <a:schemeClr val="dk1"/>
                </a:solidFill>
              </a:rPr>
              <a:t> To make things efficient, Molmo does </a:t>
            </a:r>
            <a:r>
              <a:rPr b="1" lang="en">
                <a:solidFill>
                  <a:schemeClr val="dk1"/>
                </a:solidFill>
              </a:rPr>
              <a:t>2×2 attention pooling</a:t>
            </a:r>
            <a:r>
              <a:rPr lang="en">
                <a:solidFill>
                  <a:schemeClr val="dk1"/>
                </a:solidFill>
              </a:rPr>
              <a:t> —</a:t>
            </a:r>
            <a:br>
              <a:rPr lang="en">
                <a:solidFill>
                  <a:schemeClr val="dk1"/>
                </a:solidFill>
              </a:rPr>
            </a:br>
            <a:r>
              <a:rPr lang="en">
                <a:solidFill>
                  <a:schemeClr val="dk1"/>
                </a:solidFill>
              </a:rPr>
              <a:t> so four neighboring patches are merged into one by an attention layer.</a:t>
            </a:r>
            <a:br>
              <a:rPr lang="en">
                <a:solidFill>
                  <a:schemeClr val="dk1"/>
                </a:solidFill>
              </a:rPr>
            </a:br>
            <a:r>
              <a:rPr lang="en">
                <a:solidFill>
                  <a:schemeClr val="dk1"/>
                </a:solidFill>
              </a:rPr>
              <a:t> This gives a smaller 12×12 grid, or </a:t>
            </a:r>
            <a:r>
              <a:rPr b="1" lang="en">
                <a:solidFill>
                  <a:schemeClr val="dk1"/>
                </a:solidFill>
              </a:rPr>
              <a:t>144 tokens per crop</a:t>
            </a:r>
            <a:r>
              <a:rPr lang="en">
                <a:solidFill>
                  <a:schemeClr val="dk1"/>
                </a:solidFill>
              </a:rPr>
              <a:t>,</a:t>
            </a:r>
            <a:br>
              <a:rPr lang="en">
                <a:solidFill>
                  <a:schemeClr val="dk1"/>
                </a:solidFill>
              </a:rPr>
            </a:br>
            <a:r>
              <a:rPr lang="en">
                <a:solidFill>
                  <a:schemeClr val="dk1"/>
                </a:solidFill>
              </a:rPr>
              <a:t> while keeping the local detail intact.”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“So from one crop we now get 144 meaningful features instead of 576.</a:t>
            </a:r>
            <a:br>
              <a:rPr lang="en">
                <a:solidFill>
                  <a:schemeClr val="dk1"/>
                </a:solidFill>
              </a:rPr>
            </a:br>
            <a:r>
              <a:rPr lang="en">
                <a:solidFill>
                  <a:schemeClr val="dk1"/>
                </a:solidFill>
              </a:rPr>
              <a:t> If there are around 9 crops total (1 low-res + 8 high-res), that’s roughly 9 × 144 = 1,296 tokens.”</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“Because crops overlapped, some tokens represent the same pixels twice.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Molmo removes these duplicates so each visual region is represented exactly once.</a:t>
            </a:r>
            <a:endParaRPr>
              <a:solidFill>
                <a:schemeClr val="dk1"/>
              </a:solidFill>
            </a:endParaRPr>
          </a:p>
          <a:p>
            <a:pPr indent="0" lvl="0" marL="0" rtl="0" algn="l">
              <a:spcBef>
                <a:spcPts val="0"/>
              </a:spcBef>
              <a:spcAft>
                <a:spcPts val="0"/>
              </a:spcAft>
              <a:buNone/>
            </a:pPr>
            <a:r>
              <a:rPr lang="en">
                <a:solidFill>
                  <a:schemeClr val="dk1"/>
                </a:solidFill>
              </a:rPr>
              <a:t>After cleaning, you get roughly </a:t>
            </a:r>
            <a:r>
              <a:rPr b="1" lang="en">
                <a:solidFill>
                  <a:schemeClr val="dk1"/>
                </a:solidFill>
              </a:rPr>
              <a:t>1,100 unique vision tokens</a:t>
            </a:r>
            <a:r>
              <a:rPr lang="en">
                <a:solidFill>
                  <a:schemeClr val="dk1"/>
                </a:solidFill>
              </a:rPr>
              <a:t> for the whole image.”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These are called </a:t>
            </a:r>
            <a:r>
              <a:rPr b="1" lang="en">
                <a:solidFill>
                  <a:schemeClr val="dk1"/>
                </a:solidFill>
              </a:rPr>
              <a:t>vision tokens</a:t>
            </a:r>
            <a:r>
              <a:rPr lang="en">
                <a:solidFill>
                  <a:schemeClr val="dk1"/>
                </a:solidFill>
              </a:rPr>
              <a:t>, and they’re what the language model will read next.”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Now we have 1,100 tokens, each 1,024-dimensional — but our LLM expects 4,096-dimensional embeddings,  just like the ones it uses for words.”</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“So Molmo uses a </a:t>
            </a:r>
            <a:r>
              <a:rPr b="1" lang="en">
                <a:solidFill>
                  <a:schemeClr val="dk1"/>
                </a:solidFill>
              </a:rPr>
              <a:t>small MLP layer</a:t>
            </a:r>
            <a:r>
              <a:rPr lang="en">
                <a:solidFill>
                  <a:schemeClr val="dk1"/>
                </a:solidFill>
              </a:rPr>
              <a:t>, called the connector,  to project every vision token from 1,024 → 4,096 dimensions.  This makes them directly compatible with the LLM.”</a:t>
            </a:r>
            <a:br>
              <a:rPr lang="en">
                <a:solidFill>
                  <a:schemeClr val="dk1"/>
                </a:solidFill>
              </a:rPr>
            </a:br>
            <a:r>
              <a:rPr lang="en">
                <a:solidFill>
                  <a:schemeClr val="dk1"/>
                </a:solidFill>
              </a:rPr>
              <a:t>“Think of it as teaching the LLM to ‘hear’ the visual features in its own language space.”</a:t>
            </a:r>
            <a:endParaRPr>
              <a:solidFill>
                <a:schemeClr val="dk1"/>
              </a:solidFill>
            </a:endParaRPr>
          </a:p>
          <a:p>
            <a:pPr indent="0" lvl="0" marL="0" rtl="0" algn="l">
              <a:spcBef>
                <a:spcPts val="1200"/>
              </a:spcBef>
              <a:spcAft>
                <a:spcPts val="0"/>
              </a:spcAft>
              <a:buNone/>
            </a:pPr>
            <a:r>
              <a:t/>
            </a:r>
            <a:endParaRPr>
              <a:solidFill>
                <a:schemeClr val="dk1"/>
              </a:solidFill>
            </a:endParaRPr>
          </a:p>
        </p:txBody>
      </p:sp>
      <p:sp>
        <p:nvSpPr>
          <p:cNvPr id="619" name="Google Shape;619;g38c82d9b186_0_2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8c82d9b186_0_29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Molmo inserts </a:t>
            </a:r>
            <a:r>
              <a:rPr b="1" lang="en">
                <a:solidFill>
                  <a:schemeClr val="dk1"/>
                </a:solidFill>
              </a:rPr>
              <a:t>special tokens</a:t>
            </a:r>
            <a:r>
              <a:rPr lang="en">
                <a:solidFill>
                  <a:schemeClr val="dk1"/>
                </a:solidFill>
              </a:rPr>
              <a:t> that act like punctuation marks in this long visual sentence.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include </a:t>
            </a:r>
            <a:r>
              <a:rPr lang="en">
                <a:solidFill>
                  <a:srgbClr val="188038"/>
                </a:solidFill>
                <a:latin typeface="Roboto Mono"/>
                <a:ea typeface="Roboto Mono"/>
                <a:cs typeface="Roboto Mono"/>
                <a:sym typeface="Roboto Mono"/>
              </a:rPr>
              <a:t>&lt;image_start_lowres&gt;</a:t>
            </a:r>
            <a:r>
              <a:rPr lang="en">
                <a:solidFill>
                  <a:schemeClr val="dk1"/>
                </a:solidFill>
              </a:rPr>
              <a:t>, </a:t>
            </a:r>
            <a:r>
              <a:rPr lang="en">
                <a:solidFill>
                  <a:srgbClr val="188038"/>
                </a:solidFill>
                <a:latin typeface="Roboto Mono"/>
                <a:ea typeface="Roboto Mono"/>
                <a:cs typeface="Roboto Mono"/>
                <a:sym typeface="Roboto Mono"/>
              </a:rPr>
              <a:t>&lt;row_end&gt;</a:t>
            </a:r>
            <a:r>
              <a:rPr lang="en">
                <a:solidFill>
                  <a:schemeClr val="dk1"/>
                </a:solidFill>
              </a:rPr>
              <a:t>, </a:t>
            </a:r>
            <a:r>
              <a:rPr lang="en">
                <a:solidFill>
                  <a:srgbClr val="188038"/>
                </a:solidFill>
                <a:latin typeface="Roboto Mono"/>
                <a:ea typeface="Roboto Mono"/>
                <a:cs typeface="Roboto Mono"/>
                <a:sym typeface="Roboto Mono"/>
              </a:rPr>
              <a:t>&lt;image_end_hires&gt;</a:t>
            </a:r>
            <a:r>
              <a:rPr lang="en">
                <a:solidFill>
                  <a:schemeClr val="dk1"/>
                </a:solidFill>
              </a:rPr>
              <a:t> and so on.</a:t>
            </a:r>
            <a:endParaRPr>
              <a:solidFill>
                <a:schemeClr val="dk1"/>
              </a:solidFill>
            </a:endParaRPr>
          </a:p>
          <a:p>
            <a:pPr indent="0" lvl="0" marL="0" rtl="0" algn="l">
              <a:spcBef>
                <a:spcPts val="0"/>
              </a:spcBef>
              <a:spcAft>
                <a:spcPts val="0"/>
              </a:spcAft>
              <a:buNone/>
            </a:pPr>
            <a:r>
              <a:rPr lang="en">
                <a:solidFill>
                  <a:schemeClr val="dk1"/>
                </a:solidFill>
              </a:rPr>
              <a:t>They tell the LLM where each crop begins and ends, or when a row of tiles finishes.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preserves the 2D layout of the original image —</a:t>
            </a:r>
            <a:endParaRPr>
              <a:solidFill>
                <a:schemeClr val="dk1"/>
              </a:solidFill>
            </a:endParaRPr>
          </a:p>
          <a:p>
            <a:pPr indent="0" lvl="0" marL="0" rtl="0" algn="l">
              <a:spcBef>
                <a:spcPts val="0"/>
              </a:spcBef>
              <a:spcAft>
                <a:spcPts val="0"/>
              </a:spcAft>
              <a:buNone/>
            </a:pPr>
            <a:r>
              <a:rPr lang="en">
                <a:solidFill>
                  <a:schemeClr val="dk1"/>
                </a:solidFill>
              </a:rPr>
              <a:t>so the model knows which visual tokens were beside each other spatially.”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“Now comes the user’s question.</a:t>
            </a:r>
            <a:br>
              <a:rPr lang="en">
                <a:solidFill>
                  <a:schemeClr val="dk1"/>
                </a:solidFill>
              </a:rPr>
            </a:br>
            <a:r>
              <a:rPr lang="en">
                <a:solidFill>
                  <a:schemeClr val="dk1"/>
                </a:solidFill>
              </a:rPr>
              <a:t> Let’s say we ask: </a:t>
            </a:r>
            <a:r>
              <a:rPr i="1" lang="en">
                <a:solidFill>
                  <a:schemeClr val="dk1"/>
                </a:solidFill>
              </a:rPr>
              <a:t>‘What color is the car parked near the café?’</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question is tokenized into words —</a:t>
            </a:r>
            <a:br>
              <a:rPr lang="en">
                <a:solidFill>
                  <a:schemeClr val="dk1"/>
                </a:solidFill>
              </a:rPr>
            </a:br>
            <a:r>
              <a:rPr lang="en">
                <a:solidFill>
                  <a:schemeClr val="dk1"/>
                </a:solidFill>
              </a:rPr>
              <a:t> and these </a:t>
            </a:r>
            <a:r>
              <a:rPr b="1" lang="en">
                <a:solidFill>
                  <a:schemeClr val="dk1"/>
                </a:solidFill>
              </a:rPr>
              <a:t>text tokens</a:t>
            </a:r>
            <a:r>
              <a:rPr lang="en">
                <a:solidFill>
                  <a:schemeClr val="dk1"/>
                </a:solidFill>
              </a:rPr>
              <a:t> are appended to the end of the vision tokens.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the final input sequence is about </a:t>
            </a:r>
            <a:r>
              <a:rPr b="1" lang="en">
                <a:solidFill>
                  <a:schemeClr val="dk1"/>
                </a:solidFill>
              </a:rPr>
              <a:t>1,110 vision tokens + 8 text tokens = 1,118 tokens</a:t>
            </a:r>
            <a:r>
              <a:rPr lang="en">
                <a:solidFill>
                  <a:schemeClr val="dk1"/>
                </a:solidFill>
              </a:rPr>
              <a:t>,</a:t>
            </a:r>
            <a:br>
              <a:rPr lang="en">
                <a:solidFill>
                  <a:schemeClr val="dk1"/>
                </a:solidFill>
              </a:rPr>
            </a:br>
            <a:r>
              <a:rPr lang="en">
                <a:solidFill>
                  <a:schemeClr val="dk1"/>
                </a:solidFill>
              </a:rPr>
              <a:t> each 4,096-dimensional.”</a:t>
            </a:r>
            <a:endParaRPr>
              <a:solidFill>
                <a:schemeClr val="dk1"/>
              </a:solidFill>
            </a:endParaRPr>
          </a:p>
          <a:p>
            <a:pPr indent="0" lvl="0" marL="0" rtl="0" algn="l">
              <a:spcBef>
                <a:spcPts val="1200"/>
              </a:spcBef>
              <a:spcAft>
                <a:spcPts val="0"/>
              </a:spcAft>
              <a:buNone/>
            </a:pPr>
            <a:r>
              <a:t/>
            </a:r>
            <a:endParaRPr>
              <a:solidFill>
                <a:schemeClr val="dk1"/>
              </a:solidFill>
            </a:endParaRPr>
          </a:p>
        </p:txBody>
      </p:sp>
      <p:sp>
        <p:nvSpPr>
          <p:cNvPr id="628" name="Google Shape;628;g38c82d9b186_0_29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8bc212462a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8bc212462a_2_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What Allen AI through molmo want to achieve is was transparency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paper is not just another VLM — it’s a </a:t>
            </a:r>
            <a:r>
              <a:rPr i="1" lang="en">
                <a:solidFill>
                  <a:schemeClr val="dk1"/>
                </a:solidFill>
              </a:rPr>
              <a:t>blueprint</a:t>
            </a:r>
            <a:r>
              <a:rPr lang="en">
                <a:solidFill>
                  <a:schemeClr val="dk1"/>
                </a:solidFill>
              </a:rPr>
              <a:t> for how to build GPT-4V-like multimodal systems </a:t>
            </a:r>
            <a:r>
              <a:rPr b="1" lang="en">
                <a:solidFill>
                  <a:schemeClr val="dk1"/>
                </a:solidFill>
              </a:rPr>
              <a:t>in the open</a:t>
            </a:r>
            <a:r>
              <a:rPr lang="en">
                <a:solidFill>
                  <a:schemeClr val="dk1"/>
                </a:solidFill>
              </a:rPr>
              <a:t>”</a:t>
            </a:r>
            <a:br>
              <a:rPr lang="en">
                <a:solidFill>
                  <a:schemeClr val="dk1"/>
                </a:solidFill>
              </a:rPr>
            </a:br>
            <a:r>
              <a:rPr lang="en">
                <a:solidFill>
                  <a:schemeClr val="dk1"/>
                </a:solidFill>
              </a:rPr>
              <a:t>What they shared with us was 3 things: - Dataset, architecture, and training code. </a:t>
            </a:r>
            <a:br>
              <a:rPr lang="en">
                <a:solidFill>
                  <a:schemeClr val="dk1"/>
                </a:solidFill>
              </a:rPr>
            </a:br>
            <a:r>
              <a:rPr lang="en">
                <a:solidFill>
                  <a:schemeClr val="dk1"/>
                </a:solidFill>
              </a:rPr>
              <a:t>They gave us a high-quality data (PixMo) and scalable yet efficient architecture, and training code. Molmo bridges this gap by showing that openness and state-of-the-art performance can coexist</a:t>
            </a:r>
            <a:endParaRPr>
              <a:solidFill>
                <a:schemeClr val="dk1"/>
              </a:solidFill>
            </a:endParaRPr>
          </a:p>
          <a:p>
            <a:pPr indent="0" lvl="0" marL="0" rtl="0" algn="l">
              <a:spcBef>
                <a:spcPts val="0"/>
              </a:spcBef>
              <a:spcAft>
                <a:spcPts val="0"/>
              </a:spcAft>
              <a:buNone/>
            </a:pPr>
            <a:br>
              <a:rPr lang="en"/>
            </a:br>
            <a:r>
              <a:rPr lang="en"/>
              <a:t>So as everyone here moves to get jobs or do their own startups and come into a lot of money to purchase many GPU’s, and </a:t>
            </a:r>
            <a:r>
              <a:rPr lang="en"/>
              <a:t>tomorrow</a:t>
            </a:r>
            <a:r>
              <a:rPr lang="en"/>
              <a:t> wish to build to their own VLM, this paper is sort of a like a guide on how to do so.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rPr>
              <a:t>I mention here the vision encoder is left out, as shown by the next image, because in the paper, the image they shared shows that. (I will get to that, it is just me nitpicking things)</a:t>
            </a:r>
            <a:endParaRPr/>
          </a:p>
        </p:txBody>
      </p:sp>
      <p:sp>
        <p:nvSpPr>
          <p:cNvPr id="166" name="Google Shape;166;g38bc212462a_2_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8c82d9b186_0_29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“Inside the decoder-only LLM, everything is processed together through self-attention.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Here’s how it works: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a:t>
            </a:r>
            <a:r>
              <a:rPr b="1" lang="en">
                <a:solidFill>
                  <a:schemeClr val="dk1"/>
                </a:solidFill>
              </a:rPr>
              <a:t>vision tokens</a:t>
            </a:r>
            <a:r>
              <a:rPr lang="en">
                <a:solidFill>
                  <a:schemeClr val="dk1"/>
                </a:solidFill>
              </a:rPr>
              <a:t> act as context memory — they can all see each other.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a:t>
            </a:r>
            <a:r>
              <a:rPr b="1" lang="en">
                <a:solidFill>
                  <a:schemeClr val="dk1"/>
                </a:solidFill>
              </a:rPr>
              <a:t>text tokens</a:t>
            </a:r>
            <a:r>
              <a:rPr lang="en">
                <a:solidFill>
                  <a:schemeClr val="dk1"/>
                </a:solidFill>
              </a:rPr>
              <a:t> use causal attention — each new word can see all vision tokens and the previous words, but not future words.”</a:t>
            </a:r>
            <a:endParaRPr>
              <a:solidFill>
                <a:schemeClr val="dk1"/>
              </a:solidFill>
            </a:endParaRPr>
          </a:p>
          <a:p>
            <a:pPr indent="0" lvl="0" marL="381000" marR="381000" rtl="0" algn="l">
              <a:lnSpc>
                <a:spcPct val="115000"/>
              </a:lnSpc>
              <a:spcBef>
                <a:spcPts val="1200"/>
              </a:spcBef>
              <a:spcAft>
                <a:spcPts val="0"/>
              </a:spcAft>
              <a:buNone/>
            </a:pPr>
            <a:r>
              <a:rPr lang="en">
                <a:solidFill>
                  <a:schemeClr val="dk1"/>
                </a:solidFill>
              </a:rPr>
              <a:t>“This structure lets the LLM naturally learn where to look in the image when forming its response.</a:t>
            </a:r>
            <a:br>
              <a:rPr lang="en">
                <a:solidFill>
                  <a:schemeClr val="dk1"/>
                </a:solidFill>
              </a:rPr>
            </a:br>
            <a:r>
              <a:rPr lang="en">
                <a:solidFill>
                  <a:schemeClr val="dk1"/>
                </a:solidFill>
              </a:rPr>
              <a:t> For instance, the word </a:t>
            </a:r>
            <a:r>
              <a:rPr i="1" lang="en">
                <a:solidFill>
                  <a:schemeClr val="dk1"/>
                </a:solidFill>
              </a:rPr>
              <a:t>‘car’</a:t>
            </a:r>
            <a:r>
              <a:rPr lang="en">
                <a:solidFill>
                  <a:schemeClr val="dk1"/>
                </a:solidFill>
              </a:rPr>
              <a:t> in the question attends to tokens that came from the car’s region.</a:t>
            </a:r>
            <a:br>
              <a:rPr lang="en">
                <a:solidFill>
                  <a:schemeClr val="dk1"/>
                </a:solidFill>
              </a:rPr>
            </a:br>
            <a:r>
              <a:rPr lang="en">
                <a:solidFill>
                  <a:schemeClr val="dk1"/>
                </a:solidFill>
              </a:rPr>
              <a:t> The word </a:t>
            </a:r>
            <a:r>
              <a:rPr i="1" lang="en">
                <a:solidFill>
                  <a:schemeClr val="dk1"/>
                </a:solidFill>
              </a:rPr>
              <a:t>‘color’</a:t>
            </a:r>
            <a:r>
              <a:rPr lang="en">
                <a:solidFill>
                  <a:schemeClr val="dk1"/>
                </a:solidFill>
              </a:rPr>
              <a:t> attends to the same area again when generating the answer.”</a:t>
            </a:r>
            <a:endParaRPr>
              <a:solidFill>
                <a:schemeClr val="dk1"/>
              </a:solidFill>
            </a:endParaRPr>
          </a:p>
          <a:p>
            <a:pPr indent="0" lvl="0" marL="381000" marR="381000" rtl="0" algn="l">
              <a:lnSpc>
                <a:spcPct val="115000"/>
              </a:lnSpc>
              <a:spcBef>
                <a:spcPts val="1200"/>
              </a:spcBef>
              <a:spcAft>
                <a:spcPts val="0"/>
              </a:spcAft>
              <a:buNone/>
            </a:pPr>
            <a:r>
              <a:t/>
            </a:r>
            <a:endParaRPr>
              <a:solidFill>
                <a:schemeClr val="dk1"/>
              </a:solidFill>
            </a:endParaRPr>
          </a:p>
          <a:p>
            <a:pPr indent="0" lvl="0" marL="0" marR="381000" rtl="0" algn="l">
              <a:lnSpc>
                <a:spcPct val="115000"/>
              </a:lnSpc>
              <a:spcBef>
                <a:spcPts val="1200"/>
              </a:spcBef>
              <a:spcAft>
                <a:spcPts val="0"/>
              </a:spcAft>
              <a:buNone/>
            </a:pPr>
            <a:r>
              <a:rPr lang="en">
                <a:solidFill>
                  <a:schemeClr val="dk1"/>
                </a:solidFill>
              </a:rPr>
              <a:t>Once attention runs through all layers, the LLM begins generating tokens one by one. So after reading all vision tokens and the question, it might predict:</a:t>
            </a:r>
            <a:br>
              <a:rPr lang="en">
                <a:solidFill>
                  <a:schemeClr val="dk1"/>
                </a:solidFill>
              </a:rPr>
            </a:br>
            <a:r>
              <a:rPr lang="en">
                <a:solidFill>
                  <a:schemeClr val="dk1"/>
                </a:solidFill>
              </a:rPr>
              <a:t> ‘The car is red.’ During this generation, it keeps referring back to those car-related vision embeddings.”</a:t>
            </a:r>
            <a:endParaRPr>
              <a:solidFill>
                <a:schemeClr val="dk1"/>
              </a:solidFill>
            </a:endParaRPr>
          </a:p>
          <a:p>
            <a:pPr indent="0" lvl="0" marL="0" marR="381000" rtl="0" algn="l">
              <a:lnSpc>
                <a:spcPct val="115000"/>
              </a:lnSpc>
              <a:spcBef>
                <a:spcPts val="1200"/>
              </a:spcBef>
              <a:spcAft>
                <a:spcPts val="0"/>
              </a:spcAft>
              <a:buNone/>
            </a:pPr>
            <a:r>
              <a:rPr lang="en">
                <a:solidFill>
                  <a:schemeClr val="dk1"/>
                </a:solidFill>
              </a:rPr>
              <a:t>“In other words — the model never really ‘sees’ pixels.  It reasons entirely over </a:t>
            </a:r>
            <a:r>
              <a:rPr b="1" lang="en">
                <a:solidFill>
                  <a:schemeClr val="dk1"/>
                </a:solidFill>
              </a:rPr>
              <a:t>numbers</a:t>
            </a:r>
            <a:r>
              <a:rPr lang="en">
                <a:solidFill>
                  <a:schemeClr val="dk1"/>
                </a:solidFill>
              </a:rPr>
              <a:t> that represent image regions —  and these numbers are aligned with the same space as language.”</a:t>
            </a:r>
            <a:endParaRPr>
              <a:solidFill>
                <a:schemeClr val="dk1"/>
              </a:solidFill>
            </a:endParaRPr>
          </a:p>
          <a:p>
            <a:pPr indent="0" lvl="0" marL="0" marR="381000" rtl="0" algn="l">
              <a:lnSpc>
                <a:spcPct val="115000"/>
              </a:lnSpc>
              <a:spcBef>
                <a:spcPts val="1200"/>
              </a:spcBef>
              <a:spcAft>
                <a:spcPts val="0"/>
              </a:spcAft>
              <a:buNone/>
            </a:pPr>
            <a:r>
              <a:t/>
            </a:r>
            <a:endParaRPr>
              <a:solidFill>
                <a:schemeClr val="dk1"/>
              </a:solidFill>
            </a:endParaRPr>
          </a:p>
          <a:p>
            <a:pPr indent="0" lvl="0" marL="0" marR="381000" rtl="0" algn="l">
              <a:lnSpc>
                <a:spcPct val="115000"/>
              </a:lnSpc>
              <a:spcBef>
                <a:spcPts val="1200"/>
              </a:spcBef>
              <a:spcAft>
                <a:spcPts val="0"/>
              </a:spcAft>
              <a:buNone/>
            </a:pPr>
            <a:r>
              <a:rPr lang="en">
                <a:solidFill>
                  <a:schemeClr val="dk1"/>
                </a:solidFill>
              </a:rPr>
              <a:t>“So in simple terms: Pixels are transformed into numbers →</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those numbers become visual words → the LLM reads them along with our question → and through self-attention, it figures out which parts of the image answer which words.</a:t>
            </a:r>
            <a:endParaRPr>
              <a:solidFill>
                <a:schemeClr val="dk1"/>
              </a:solidFill>
            </a:endParaRPr>
          </a:p>
          <a:p>
            <a:pPr indent="0" lvl="0" marL="0" rtl="0" algn="l">
              <a:spcBef>
                <a:spcPts val="1200"/>
              </a:spcBef>
              <a:spcAft>
                <a:spcPts val="0"/>
              </a:spcAft>
              <a:buNone/>
            </a:pPr>
            <a:r>
              <a:t/>
            </a:r>
            <a:endParaRPr/>
          </a:p>
        </p:txBody>
      </p:sp>
      <p:sp>
        <p:nvSpPr>
          <p:cNvPr id="636" name="Google Shape;636;g38c82d9b186_0_29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8d774adea7_0_1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With this we conclude the stage-1, the data collection phase. Any Questions ?</a:t>
            </a:r>
            <a:endParaRPr/>
          </a:p>
        </p:txBody>
      </p:sp>
      <p:sp>
        <p:nvSpPr>
          <p:cNvPr id="646" name="Google Shape;646;g38d774adea7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8c82d9b186_0_25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us move on to the stage-3 that is Pre-Training; with the architecture set; lets us train. Why Nvidia stock is so lucrative; </a:t>
            </a:r>
            <a:endParaRPr/>
          </a:p>
        </p:txBody>
      </p:sp>
      <p:sp>
        <p:nvSpPr>
          <p:cNvPr id="652" name="Google Shape;652;g38c82d9b186_0_2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8bc212462a_2_2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38bc212462a_2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8bc212462a_2_2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Goal: - Teach the model to </a:t>
            </a:r>
            <a:r>
              <a:rPr i="1" lang="en">
                <a:solidFill>
                  <a:schemeClr val="dk1"/>
                </a:solidFill>
              </a:rPr>
              <a:t>connect vision and language</a:t>
            </a:r>
            <a:r>
              <a:rPr lang="en">
                <a:solidFill>
                  <a:schemeClr val="dk1"/>
                </a:solidFill>
              </a:rPr>
              <a:t> — i.e., align image representations from the ViT with textual representations from the LLM.</a:t>
            </a:r>
            <a:endParaRPr>
              <a:solidFill>
                <a:schemeClr val="dk1"/>
              </a:solidFill>
            </a:endParaRPr>
          </a:p>
          <a:p>
            <a:pPr indent="0" lvl="0" marL="0" rtl="0" algn="l">
              <a:spcBef>
                <a:spcPts val="0"/>
              </a:spcBef>
              <a:spcAft>
                <a:spcPts val="0"/>
              </a:spcAft>
              <a:buNone/>
            </a:pPr>
            <a:br>
              <a:rPr lang="en">
                <a:solidFill>
                  <a:schemeClr val="dk1"/>
                </a:solidFill>
              </a:rPr>
            </a:br>
            <a:r>
              <a:rPr lang="en">
                <a:solidFill>
                  <a:schemeClr val="dk1"/>
                </a:solidFill>
              </a:rPr>
              <a:t>So here are some technical details that the authors shared, the loss functions the optimizers etc. ; So </a:t>
            </a:r>
            <a:r>
              <a:rPr lang="en">
                <a:solidFill>
                  <a:schemeClr val="dk1"/>
                </a:solidFill>
              </a:rPr>
              <a:t>tomorrow</a:t>
            </a:r>
            <a:r>
              <a:rPr lang="en">
                <a:solidFill>
                  <a:schemeClr val="dk1"/>
                </a:solidFill>
              </a:rPr>
              <a:t> if anyone here is pre training from scratch (and if they access to such GPU hardware, please call me as well ! ); you can use this as a reference on how what to keep the hyper parameters. They shared some other hyper parameters as well. </a:t>
            </a:r>
            <a:br>
              <a:rPr lang="en">
                <a:solidFill>
                  <a:schemeClr val="dk1"/>
                </a:solidFill>
              </a:rPr>
            </a:br>
            <a:br>
              <a:rPr lang="en">
                <a:solidFill>
                  <a:schemeClr val="dk1"/>
                </a:solidFill>
              </a:rPr>
            </a:br>
            <a:r>
              <a:rPr lang="en">
                <a:solidFill>
                  <a:schemeClr val="dk1"/>
                </a:solidFill>
              </a:rPr>
              <a:t>Everything is trained end-to-end — the ViT, connector, and LLM — with different learning rates so each part adapts smoothly.</a:t>
            </a:r>
            <a:br>
              <a:rPr lang="en">
                <a:solidFill>
                  <a:schemeClr val="dk1"/>
                </a:solidFill>
              </a:rPr>
            </a:br>
            <a:endParaRPr>
              <a:solidFill>
                <a:schemeClr val="dk1"/>
              </a:solidFill>
            </a:endParaRPr>
          </a:p>
        </p:txBody>
      </p:sp>
      <p:sp>
        <p:nvSpPr>
          <p:cNvPr id="664" name="Google Shape;664;g38bc212462a_2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8c82d9b186_0_17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“One of Molmo’s clever design choices is the use of </a:t>
            </a:r>
            <a:r>
              <a:rPr b="1" lang="en">
                <a:solidFill>
                  <a:schemeClr val="dk1"/>
                </a:solidFill>
              </a:rPr>
              <a:t>length hints</a:t>
            </a:r>
            <a:r>
              <a:rPr lang="en">
                <a:solidFill>
                  <a:schemeClr val="dk1"/>
                </a:solidFill>
              </a:rPr>
              <a:t>.</a:t>
            </a:r>
            <a:br>
              <a:rPr lang="en">
                <a:solidFill>
                  <a:schemeClr val="dk1"/>
                </a:solidFill>
              </a:rPr>
            </a:br>
            <a:r>
              <a:rPr lang="en">
                <a:solidFill>
                  <a:schemeClr val="dk1"/>
                </a:solidFill>
              </a:rPr>
              <a:t> Every caption training sample includes a small integer — like </a:t>
            </a:r>
            <a:r>
              <a:rPr i="1" lang="en">
                <a:solidFill>
                  <a:schemeClr val="dk1"/>
                </a:solidFill>
              </a:rPr>
              <a:t>‘long caption 70:’</a:t>
            </a:r>
            <a:r>
              <a:rPr lang="en">
                <a:solidFill>
                  <a:schemeClr val="dk1"/>
                </a:solidFill>
              </a:rPr>
              <a:t> — before the text.</a:t>
            </a:r>
            <a:br>
              <a:rPr lang="en">
                <a:solidFill>
                  <a:schemeClr val="dk1"/>
                </a:solidFill>
              </a:rPr>
            </a:br>
            <a:r>
              <a:rPr lang="en">
                <a:solidFill>
                  <a:schemeClr val="dk1"/>
                </a:solidFill>
              </a:rPr>
              <a:t> This hint tells the model roughly how long the caption should be. </a:t>
            </a:r>
            <a:r>
              <a:rPr lang="en">
                <a:solidFill>
                  <a:schemeClr val="dk1"/>
                </a:solidFill>
              </a:rPr>
              <a:t>The ablations show that a length hint of around </a:t>
            </a:r>
            <a:r>
              <a:rPr i="1" lang="en">
                <a:solidFill>
                  <a:schemeClr val="dk1"/>
                </a:solidFill>
              </a:rPr>
              <a:t>65</a:t>
            </a:r>
            <a:r>
              <a:rPr lang="en">
                <a:solidFill>
                  <a:schemeClr val="dk1"/>
                </a:solidFill>
              </a:rPr>
              <a:t> gives the best trade-off between recall (covering everything in the image) and precision (staying accurate).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By doing this, the model learns </a:t>
            </a:r>
            <a:r>
              <a:rPr b="1" lang="en">
                <a:solidFill>
                  <a:schemeClr val="dk1"/>
                </a:solidFill>
              </a:rPr>
              <a:t>fine-grained control over output length</a:t>
            </a:r>
            <a:r>
              <a:rPr lang="en">
                <a:solidFill>
                  <a:schemeClr val="dk1"/>
                </a:solidFill>
              </a:rPr>
              <a:t> — short hints make concise summaries, long hints encourage detailed descriptions.</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Applies dropout only on text tokens to force reliance on the image.</a:t>
            </a:r>
            <a:br>
              <a:rPr lang="en"/>
            </a:br>
            <a:br>
              <a:rPr lang="en"/>
            </a:br>
            <a:br>
              <a:rPr lang="en"/>
            </a:br>
            <a:br>
              <a:rPr lang="en"/>
            </a:br>
            <a:r>
              <a:rPr lang="en">
                <a:solidFill>
                  <a:schemeClr val="dk1"/>
                </a:solidFill>
              </a:rPr>
              <a:t>“Earlier models like </a:t>
            </a:r>
            <a:r>
              <a:rPr b="1" lang="en">
                <a:solidFill>
                  <a:schemeClr val="dk1"/>
                </a:solidFill>
              </a:rPr>
              <a:t>LLaVA</a:t>
            </a:r>
            <a:r>
              <a:rPr lang="en">
                <a:solidFill>
                  <a:schemeClr val="dk1"/>
                </a:solidFill>
              </a:rPr>
              <a:t> or </a:t>
            </a:r>
            <a:r>
              <a:rPr b="1" lang="en">
                <a:solidFill>
                  <a:schemeClr val="dk1"/>
                </a:solidFill>
              </a:rPr>
              <a:t>InstructBLIP</a:t>
            </a:r>
            <a:r>
              <a:rPr lang="en">
                <a:solidFill>
                  <a:schemeClr val="dk1"/>
                </a:solidFill>
              </a:rPr>
              <a:t> trained their </a:t>
            </a:r>
            <a:r>
              <a:rPr i="1" lang="en">
                <a:solidFill>
                  <a:schemeClr val="dk1"/>
                </a:solidFill>
              </a:rPr>
              <a:t>vision-language connector</a:t>
            </a:r>
            <a:r>
              <a:rPr lang="en">
                <a:solidFill>
                  <a:schemeClr val="dk1"/>
                </a:solidFill>
              </a:rPr>
              <a:t> in a separate first stage — mapping CLIP embeddings to the LLM space before full training.</a:t>
            </a:r>
            <a:br>
              <a:rPr lang="en">
                <a:solidFill>
                  <a:schemeClr val="dk1"/>
                </a:solidFill>
              </a:rPr>
            </a:br>
            <a:r>
              <a:rPr lang="en">
                <a:solidFill>
                  <a:schemeClr val="dk1"/>
                </a:solidFill>
              </a:rPr>
              <a:t>Molmo found that this step wasn’t actually necessary.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Instead, they train the connector </a:t>
            </a:r>
            <a:r>
              <a:rPr i="1" lang="en">
                <a:solidFill>
                  <a:schemeClr val="dk1"/>
                </a:solidFill>
              </a:rPr>
              <a:t>together</a:t>
            </a:r>
            <a:r>
              <a:rPr lang="en">
                <a:solidFill>
                  <a:schemeClr val="dk1"/>
                </a:solidFill>
              </a:rPr>
              <a:t> with the rest of the model but with a </a:t>
            </a:r>
            <a:r>
              <a:rPr b="1" lang="en">
                <a:solidFill>
                  <a:schemeClr val="dk1"/>
                </a:solidFill>
              </a:rPr>
              <a:t>higher learning rate</a:t>
            </a:r>
            <a:r>
              <a:rPr lang="en">
                <a:solidFill>
                  <a:schemeClr val="dk1"/>
                </a:solidFill>
              </a:rPr>
              <a:t> and a </a:t>
            </a:r>
            <a:r>
              <a:rPr b="1" lang="en">
                <a:solidFill>
                  <a:schemeClr val="dk1"/>
                </a:solidFill>
              </a:rPr>
              <a:t>short 200-step warmup</a:t>
            </a:r>
            <a:r>
              <a:rPr lang="en">
                <a:solidFill>
                  <a:schemeClr val="dk1"/>
                </a:solidFill>
              </a:rPr>
              <a:t>.</a:t>
            </a:r>
            <a:br>
              <a:rPr lang="en">
                <a:solidFill>
                  <a:schemeClr val="dk1"/>
                </a:solidFill>
              </a:rPr>
            </a:br>
            <a:r>
              <a:rPr lang="en">
                <a:solidFill>
                  <a:schemeClr val="dk1"/>
                </a:solidFill>
              </a:rPr>
              <a:t>This allows the connector to quickly adapt while the other modules stay stable. The outcome is the same or better performance, but with a </a:t>
            </a:r>
            <a:r>
              <a:rPr b="1" lang="en">
                <a:solidFill>
                  <a:schemeClr val="dk1"/>
                </a:solidFill>
              </a:rPr>
              <a:t>simpler and faster pipeline</a:t>
            </a:r>
            <a:r>
              <a:rPr lang="en">
                <a:solidFill>
                  <a:schemeClr val="dk1"/>
                </a:solidFill>
              </a:rPr>
              <a:t> — no separate data, no web-scale noisy captions, no extra training stage. This teaches us that good data (PixMo-Cap) and careful LR scheduling can replace complicated multi-stage training.”</a:t>
            </a:r>
            <a:endParaRPr>
              <a:solidFill>
                <a:schemeClr val="dk1"/>
              </a:solidFill>
            </a:endParaRPr>
          </a:p>
          <a:p>
            <a:pPr indent="0" lvl="0" marL="0" rtl="0" algn="l">
              <a:spcBef>
                <a:spcPts val="1200"/>
              </a:spcBef>
              <a:spcAft>
                <a:spcPts val="0"/>
              </a:spcAft>
              <a:buNone/>
            </a:pPr>
            <a:r>
              <a:t/>
            </a:r>
            <a:endParaRPr/>
          </a:p>
        </p:txBody>
      </p:sp>
      <p:sp>
        <p:nvSpPr>
          <p:cNvPr id="672" name="Google Shape;672;g38c82d9b186_0_1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8c82d9b186_0_14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First, </a:t>
            </a:r>
            <a:r>
              <a:rPr b="1" lang="en">
                <a:solidFill>
                  <a:schemeClr val="dk1"/>
                </a:solidFill>
              </a:rPr>
              <a:t>pre-training</a:t>
            </a:r>
            <a:r>
              <a:rPr lang="en">
                <a:solidFill>
                  <a:schemeClr val="dk1"/>
                </a:solidFill>
              </a:rPr>
              <a:t> builds the foundation — it learns visual understanding and language alignment purely from open, human data.</a:t>
            </a:r>
            <a:endParaRPr>
              <a:solidFill>
                <a:schemeClr val="dk1"/>
              </a:solidFill>
            </a:endParaRPr>
          </a:p>
          <a:p>
            <a:pPr indent="0" lvl="0" marL="0" rtl="0" algn="l">
              <a:spcBef>
                <a:spcPts val="0"/>
              </a:spcBef>
              <a:spcAft>
                <a:spcPts val="0"/>
              </a:spcAft>
              <a:buNone/>
            </a:pPr>
            <a:r>
              <a:rPr lang="en">
                <a:solidFill>
                  <a:schemeClr val="dk1"/>
                </a:solidFill>
              </a:rPr>
              <a:t>Now lets see the fine tuning, or post training; whatever we call it these days. !</a:t>
            </a:r>
            <a:endParaRPr>
              <a:solidFill>
                <a:schemeClr val="dk1"/>
              </a:solidFill>
            </a:endParaRPr>
          </a:p>
        </p:txBody>
      </p:sp>
      <p:sp>
        <p:nvSpPr>
          <p:cNvPr id="679" name="Google Shape;679;g38c82d9b186_0_1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8c82d9b186_0_1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Goal:- Teach the already pre-trained Molmo to </a:t>
            </a:r>
            <a:r>
              <a:rPr i="1" lang="en">
                <a:solidFill>
                  <a:schemeClr val="dk1"/>
                </a:solidFill>
              </a:rPr>
              <a:t>follow multimodal instructions</a:t>
            </a:r>
            <a:r>
              <a:rPr lang="en">
                <a:solidFill>
                  <a:schemeClr val="dk1"/>
                </a:solidFill>
              </a:rPr>
              <a:t>: answer questions, point, count, read charts/docs, reason.</a:t>
            </a:r>
            <a:br>
              <a:rPr lang="en">
                <a:solidFill>
                  <a:schemeClr val="dk1"/>
                </a:solidFill>
              </a:rPr>
            </a:br>
            <a:r>
              <a:rPr b="1" lang="en">
                <a:solidFill>
                  <a:schemeClr val="dk1"/>
                </a:solidFill>
              </a:rPr>
              <a:t>PixMo datasets:</a:t>
            </a:r>
            <a:r>
              <a:rPr lang="en">
                <a:solidFill>
                  <a:schemeClr val="dk1"/>
                </a:solidFill>
              </a:rPr>
              <a:t> AskModelAnything, Points, Count, Docs, Clocks, CapQA.</a:t>
            </a:r>
            <a:br>
              <a:rPr lang="en">
                <a:solidFill>
                  <a:schemeClr val="dk1"/>
                </a:solidFill>
              </a:rPr>
            </a:br>
            <a:r>
              <a:rPr b="1" lang="en">
                <a:solidFill>
                  <a:schemeClr val="dk1"/>
                </a:solidFill>
              </a:rPr>
              <a:t>Academic datasets:</a:t>
            </a:r>
            <a:r>
              <a:rPr lang="en">
                <a:solidFill>
                  <a:schemeClr val="dk1"/>
                </a:solidFill>
              </a:rPr>
              <a:t> VQA v2, TextVQA, ChartQA, DocVQA, A-OKVQA, ScienceQA, AI2D, TabMWP, etc.</a:t>
            </a:r>
            <a:endParaRPr>
              <a:solidFill>
                <a:schemeClr val="dk1"/>
              </a:solidFill>
            </a:endParaRPr>
          </a:p>
          <a:p>
            <a:pPr indent="0" lvl="0" marL="0" rtl="0" algn="l">
              <a:spcBef>
                <a:spcPts val="0"/>
              </a:spcBef>
              <a:spcAft>
                <a:spcPts val="0"/>
              </a:spcAft>
              <a:buNone/>
            </a:pPr>
            <a:br>
              <a:rPr lang="en">
                <a:solidFill>
                  <a:schemeClr val="dk1"/>
                </a:solidFill>
              </a:rPr>
            </a:br>
            <a:r>
              <a:rPr lang="en">
                <a:solidFill>
                  <a:schemeClr val="dk1"/>
                </a:solidFill>
              </a:rPr>
              <a:t>All components (ViT, Connector, LLM) remain trainable (smaller LR)</a:t>
            </a:r>
            <a:br>
              <a:rPr lang="en">
                <a:solidFill>
                  <a:schemeClr val="dk1"/>
                </a:solidFill>
              </a:rPr>
            </a:br>
            <a:endParaRPr>
              <a:solidFill>
                <a:schemeClr val="dk1"/>
              </a:solidFill>
            </a:endParaRPr>
          </a:p>
          <a:p>
            <a:pPr indent="0" lvl="0" marL="0" rtl="0" algn="l">
              <a:spcBef>
                <a:spcPts val="0"/>
              </a:spcBef>
              <a:spcAft>
                <a:spcPts val="0"/>
              </a:spcAft>
              <a:buNone/>
            </a:pPr>
            <a:br>
              <a:rPr lang="en">
                <a:solidFill>
                  <a:schemeClr val="dk1"/>
                </a:solidFill>
              </a:rPr>
            </a:br>
            <a:r>
              <a:rPr lang="en">
                <a:solidFill>
                  <a:schemeClr val="dk1"/>
                </a:solidFill>
              </a:rPr>
              <a:t>Q: When Molmo fine-tunes on 15+ datasets like VQA and ChartQA, is there a chance it gets confused ? -&gt; Leads to next slide ; Because every dataset uses different answer formats or tones.</a:t>
            </a:r>
            <a:endParaRPr>
              <a:solidFill>
                <a:schemeClr val="dk1"/>
              </a:solidFill>
            </a:endParaRPr>
          </a:p>
        </p:txBody>
      </p:sp>
      <p:sp>
        <p:nvSpPr>
          <p:cNvPr id="685" name="Google Shape;685;g38c82d9b186_0_1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8c82d9b186_0_2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8c82d9b186_0_2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key innovation here is the use of </a:t>
            </a:r>
            <a:r>
              <a:rPr b="1" lang="en">
                <a:solidFill>
                  <a:schemeClr val="dk1"/>
                </a:solidFill>
              </a:rPr>
              <a:t>style tags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dataset gets a tag, like ‘vqa2:’ or ‘chartqa:’, which tells the model what output format to use.</a:t>
            </a:r>
            <a:endParaRPr>
              <a:solidFill>
                <a:schemeClr val="dk1"/>
              </a:solidFill>
            </a:endParaRPr>
          </a:p>
          <a:p>
            <a:pPr indent="0" lvl="0" marL="0" rtl="0" algn="l">
              <a:spcBef>
                <a:spcPts val="0"/>
              </a:spcBef>
              <a:spcAft>
                <a:spcPts val="0"/>
              </a:spcAft>
              <a:buNone/>
            </a:pPr>
            <a:r>
              <a:rPr lang="en">
                <a:solidFill>
                  <a:schemeClr val="dk1"/>
                </a:solidFill>
              </a:rPr>
              <a:t>This avoids interference between tasks and lets one model handle multiple domains seamlessly.</a:t>
            </a:r>
            <a:br>
              <a:rPr lang="en">
                <a:solidFill>
                  <a:schemeClr val="dk1"/>
                </a:solidFill>
              </a:rPr>
            </a:br>
            <a:br>
              <a:rPr lang="en">
                <a:solidFill>
                  <a:schemeClr val="dk1"/>
                </a:solidFill>
              </a:rPr>
            </a:br>
            <a:r>
              <a:rPr lang="en">
                <a:solidFill>
                  <a:schemeClr val="dk1"/>
                </a:solidFill>
              </a:rPr>
              <a:t>The model also outputs structured answers, like coordinate points for grounding and counts.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8c82d9b186_0_14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the some </a:t>
            </a:r>
            <a:r>
              <a:rPr lang="en"/>
              <a:t>additional</a:t>
            </a:r>
            <a:r>
              <a:rPr lang="en"/>
              <a:t> ablations shared by the authors, and how much time it took for training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How many GPUs</a:t>
            </a:r>
            <a:r>
              <a:rPr lang="en">
                <a:solidFill>
                  <a:schemeClr val="dk1"/>
                </a:solidFill>
              </a:rPr>
              <a:t> were used,</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How long training took</a:t>
            </a:r>
            <a:r>
              <a:rPr lang="en">
                <a:solidFill>
                  <a:schemeClr val="dk1"/>
                </a:solidFill>
              </a:rPr>
              <a:t>, and</a:t>
            </a:r>
            <a:br>
              <a:rPr lang="en">
                <a:solidFill>
                  <a:schemeClr val="dk1"/>
                </a:solidFill>
              </a:rPr>
            </a:br>
            <a:endParaRPr>
              <a:solidFill>
                <a:schemeClr val="dk1"/>
              </a:solidFill>
            </a:endParaRPr>
          </a:p>
          <a:p>
            <a:pPr indent="0" lvl="0" marL="0" rtl="0" algn="l">
              <a:spcBef>
                <a:spcPts val="0"/>
              </a:spcBef>
              <a:spcAft>
                <a:spcPts val="0"/>
              </a:spcAft>
              <a:buNone/>
            </a:pPr>
            <a:r>
              <a:rPr b="1" lang="en">
                <a:solidFill>
                  <a:schemeClr val="dk1"/>
                </a:solidFill>
              </a:rPr>
              <a:t>Total GPU-hours</a:t>
            </a:r>
            <a:r>
              <a:rPr lang="en">
                <a:solidFill>
                  <a:schemeClr val="dk1"/>
                </a:solidFill>
              </a:rPr>
              <a:t> (a measure of total compute cost).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training hardware is </a:t>
            </a:r>
            <a:r>
              <a:rPr b="1" lang="en">
                <a:solidFill>
                  <a:schemeClr val="dk1"/>
                </a:solidFill>
              </a:rPr>
              <a:t>NVIDIA H100 GPUs</a:t>
            </a:r>
            <a:r>
              <a:rPr lang="en">
                <a:solidFill>
                  <a:schemeClr val="dk1"/>
                </a:solidFill>
              </a:rPr>
              <a:t> — the top-tier accelerators with 80 GB VRAM each.</a:t>
            </a:r>
            <a:endParaRPr/>
          </a:p>
          <a:p>
            <a:pPr indent="0" lvl="0" marL="0" rtl="0" algn="l">
              <a:lnSpc>
                <a:spcPct val="115000"/>
              </a:lnSpc>
              <a:spcBef>
                <a:spcPts val="1200"/>
              </a:spcBef>
              <a:spcAft>
                <a:spcPts val="0"/>
              </a:spcAft>
              <a:buNone/>
            </a:pPr>
            <a:r>
              <a:rPr lang="en">
                <a:solidFill>
                  <a:schemeClr val="dk1"/>
                </a:solidFill>
              </a:rPr>
              <a:t>The key takeaway is that </a:t>
            </a:r>
            <a:r>
              <a:rPr b="1" lang="en">
                <a:solidFill>
                  <a:schemeClr val="dk1"/>
                </a:solidFill>
              </a:rPr>
              <a:t>Molmo scales predictably</a:t>
            </a:r>
            <a:r>
              <a:rPr lang="en">
                <a:solidFill>
                  <a:schemeClr val="dk1"/>
                </a:solidFill>
              </a:rPr>
              <a:t> — smaller models use fewer GPUs for longer periods, while the large 72B model uses hundreds of GPUs to complete in roughly a month.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Notice that fine-tuning, while shorter in duration, still consumes comparable GPU hours because it involves many datasets and tasks.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demonstrates that Molmo’s full open-source pipeline is feasible to reproduce at multiple scales — from small 1 B parameter experts to large 72 B parameter giants — all trained end-to-end without proprietary data.”</a:t>
            </a:r>
            <a:endParaRPr>
              <a:solidFill>
                <a:schemeClr val="dk1"/>
              </a:solidFill>
            </a:endParaRPr>
          </a:p>
          <a:p>
            <a:pPr indent="0" lvl="0" marL="0" rtl="0" algn="l">
              <a:spcBef>
                <a:spcPts val="1200"/>
              </a:spcBef>
              <a:spcAft>
                <a:spcPts val="0"/>
              </a:spcAft>
              <a:buNone/>
            </a:pPr>
            <a:br>
              <a:rPr lang="en"/>
            </a:br>
            <a:br>
              <a:rPr lang="en"/>
            </a:br>
            <a:r>
              <a:rPr lang="en"/>
              <a:t>So the conclusion </a:t>
            </a:r>
            <a:r>
              <a:rPr lang="en">
                <a:solidFill>
                  <a:schemeClr val="dk1"/>
                </a:solidFill>
              </a:rPr>
              <a:t> : - </a:t>
            </a:r>
            <a:r>
              <a:rPr lang="en">
                <a:solidFill>
                  <a:schemeClr val="dk1"/>
                </a:solidFill>
              </a:rPr>
              <a:t>By fine-tuning on these tasks, Molmo learns to not just describe, but to answer, reason, and even point — making it a truly instruction-following visual language model.”</a:t>
            </a:r>
            <a:endParaRPr>
              <a:solidFill>
                <a:schemeClr val="dk1"/>
              </a:solidFill>
            </a:endParaRPr>
          </a:p>
          <a:p>
            <a:pPr indent="0" lvl="0" marL="0" rtl="0" algn="l">
              <a:spcBef>
                <a:spcPts val="0"/>
              </a:spcBef>
              <a:spcAft>
                <a:spcPts val="0"/>
              </a:spcAft>
              <a:buNone/>
            </a:pPr>
            <a:br>
              <a:rPr lang="en"/>
            </a:br>
            <a:endParaRPr/>
          </a:p>
        </p:txBody>
      </p:sp>
      <p:sp>
        <p:nvSpPr>
          <p:cNvPr id="701" name="Google Shape;701;g38c82d9b186_0_1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8bc212462a_2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38bc212462a_2_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this picture sort of sums up the entire motivation, which is how crowded yet close the market of VLM's are. Some models share weights, some share code, but no one has actually shared everything, so that researcher/students like us can actually try to build VLM's ourselves. </a:t>
            </a:r>
            <a:br>
              <a:rPr lang="en"/>
            </a:br>
            <a:r>
              <a:rPr lang="en"/>
              <a:t>As we can see several models try to open source something, but MOLMO is the closest when it comes to completely open source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Open models (like </a:t>
            </a:r>
            <a:r>
              <a:rPr b="1" lang="en"/>
              <a:t>LLaVA</a:t>
            </a:r>
            <a:r>
              <a:rPr lang="en"/>
              <a:t>, </a:t>
            </a:r>
            <a:r>
              <a:rPr b="1" lang="en"/>
              <a:t>PaliGemma</a:t>
            </a:r>
            <a:r>
              <a:rPr lang="en"/>
              <a:t>, </a:t>
            </a:r>
            <a:r>
              <a:rPr b="1" lang="en"/>
              <a:t>Cambrian</a:t>
            </a:r>
            <a:r>
              <a:rPr lang="en"/>
              <a:t>) exist, but:</a:t>
            </a:r>
            <a:endParaRPr/>
          </a:p>
          <a:p>
            <a:pPr indent="-171450" lvl="0" marL="171450" rtl="0" algn="l">
              <a:spcBef>
                <a:spcPts val="0"/>
              </a:spcBef>
              <a:spcAft>
                <a:spcPts val="0"/>
              </a:spcAft>
              <a:buClr>
                <a:schemeClr val="dk1"/>
              </a:buClr>
              <a:buSzPts val="1200"/>
              <a:buFont typeface="Arial"/>
              <a:buChar char="•"/>
            </a:pPr>
            <a:r>
              <a:rPr lang="en"/>
              <a:t>They </a:t>
            </a:r>
            <a:r>
              <a:rPr b="1" lang="en"/>
              <a:t>depend heavily on synthetic data</a:t>
            </a:r>
            <a:r>
              <a:rPr lang="en"/>
              <a:t> generated by those </a:t>
            </a:r>
            <a:r>
              <a:rPr i="1" lang="en"/>
              <a:t>closed</a:t>
            </a:r>
            <a:r>
              <a:rPr lang="en"/>
              <a:t> models.</a:t>
            </a:r>
            <a:br>
              <a:rPr lang="en"/>
            </a:br>
            <a:r>
              <a:rPr lang="en"/>
              <a:t> Example: Datasets like </a:t>
            </a:r>
            <a:r>
              <a:rPr b="1" lang="en"/>
              <a:t>ShareGPT4V</a:t>
            </a:r>
            <a:r>
              <a:rPr lang="en"/>
              <a:t> were built using GPT-4V-generated captions.</a:t>
            </a:r>
            <a:br>
              <a:rPr lang="en"/>
            </a:br>
            <a:r>
              <a:rPr lang="en"/>
              <a:t>Previous models like LLaVA or Cambrian were semi-open — trained on data distilled from closed VLMs. Molmo removes that dependency</a:t>
            </a:r>
            <a:endParaRPr/>
          </a:p>
        </p:txBody>
      </p:sp>
      <p:sp>
        <p:nvSpPr>
          <p:cNvPr id="177" name="Google Shape;177;g38bc212462a_2_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8c82d9b186_0_14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38c82d9b186_0_1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8bc212462a_2_2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with all this done, let us </a:t>
            </a:r>
            <a:r>
              <a:rPr lang="en"/>
              <a:t>evaluate all the techniques. See what was done did it actually have an impact or not (Spoiler it does, otherwise the paper would not be there!)</a:t>
            </a:r>
            <a:endParaRPr/>
          </a:p>
          <a:p>
            <a:pPr indent="0" lvl="0" marL="0" rtl="0" algn="l">
              <a:spcBef>
                <a:spcPts val="0"/>
              </a:spcBef>
              <a:spcAft>
                <a:spcPts val="0"/>
              </a:spcAft>
              <a:buNone/>
            </a:pPr>
            <a:r>
              <a:rPr lang="en"/>
              <a:t>Molmo’s evaluation is very comprehensive — they don’t just test on standard benchmarks; they also run large-scale human preference studies.</a:t>
            </a:r>
            <a:endParaRPr/>
          </a:p>
        </p:txBody>
      </p:sp>
      <p:sp>
        <p:nvSpPr>
          <p:cNvPr id="716" name="Google Shape;716;g38bc212462a_2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8bc212462a_2_2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Molmo shares a lot of evaluation benchmark, results. So to explain each benchmark I have created this table. What is the point of the benchmark. </a:t>
            </a:r>
            <a:br>
              <a:rPr lang="en"/>
            </a:br>
            <a:r>
              <a:rPr lang="en"/>
              <a:t>It is shared as a reference, if anyone wants to understand it later, what each benchmark does</a:t>
            </a:r>
            <a:endParaRPr/>
          </a:p>
        </p:txBody>
      </p:sp>
      <p:sp>
        <p:nvSpPr>
          <p:cNvPr id="722" name="Google Shape;722;g38bc212462a_2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8c82d9b186_0_1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38c82d9b186_0_1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8c82d9b186_0_14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t>“For fairness, they standardize the evaluation setup.</a:t>
            </a:r>
            <a:endParaRPr b="1" sz="1000"/>
          </a:p>
          <a:p>
            <a:pPr indent="0" lvl="0" marL="0" rtl="0" algn="l">
              <a:lnSpc>
                <a:spcPct val="115000"/>
              </a:lnSpc>
              <a:spcBef>
                <a:spcPts val="0"/>
              </a:spcBef>
              <a:spcAft>
                <a:spcPts val="0"/>
              </a:spcAft>
              <a:buClr>
                <a:schemeClr val="dk1"/>
              </a:buClr>
              <a:buSzPts val="1100"/>
              <a:buFont typeface="Arial"/>
              <a:buNone/>
            </a:pPr>
            <a:r>
              <a:rPr b="1" lang="en" sz="1000"/>
              <a:t>For example, they use 36 image crops for all benchmarks — that’s like viewing an image at higher resolution for better detail.</a:t>
            </a:r>
            <a:endParaRPr b="1" sz="1000"/>
          </a:p>
          <a:p>
            <a:pPr indent="0" lvl="0" marL="0" rtl="0" algn="l">
              <a:lnSpc>
                <a:spcPct val="115000"/>
              </a:lnSpc>
              <a:spcBef>
                <a:spcPts val="0"/>
              </a:spcBef>
              <a:spcAft>
                <a:spcPts val="0"/>
              </a:spcAft>
              <a:buClr>
                <a:schemeClr val="dk1"/>
              </a:buClr>
              <a:buSzPts val="1100"/>
              <a:buFont typeface="Arial"/>
              <a:buNone/>
            </a:pPr>
            <a:r>
              <a:rPr b="1" lang="en" sz="1000"/>
              <a:t>However, for counting, they keep crops equal during training and testing — because mismatched crops can confuse the model’s spatial grounding.</a:t>
            </a:r>
            <a:endParaRPr b="1" sz="1000"/>
          </a:p>
          <a:p>
            <a:pPr indent="0" lvl="0" marL="0" rtl="0" algn="l">
              <a:lnSpc>
                <a:spcPct val="115000"/>
              </a:lnSpc>
              <a:spcBef>
                <a:spcPts val="0"/>
              </a:spcBef>
              <a:spcAft>
                <a:spcPts val="0"/>
              </a:spcAft>
              <a:buNone/>
            </a:pPr>
            <a:r>
              <a:rPr b="1" lang="en" sz="1000"/>
              <a:t>They also use specific style tags, like ‘vqa2:’, to make sure the answers match benchmark expectations — short or multiple-choice formats.”</a:t>
            </a:r>
            <a:br>
              <a:rPr b="1" lang="en" sz="1000"/>
            </a:br>
            <a:br>
              <a:rPr b="1" lang="en" sz="1000"/>
            </a:br>
            <a:r>
              <a:rPr lang="en">
                <a:solidFill>
                  <a:schemeClr val="dk1"/>
                </a:solidFill>
              </a:rPr>
              <a:t>“They didn’t stop at benchmarks — they even created a new dataset, </a:t>
            </a:r>
            <a:r>
              <a:rPr b="1" lang="en">
                <a:solidFill>
                  <a:schemeClr val="dk1"/>
                </a:solidFill>
              </a:rPr>
              <a:t>PixMo-Count</a:t>
            </a:r>
            <a:r>
              <a:rPr lang="en">
                <a:solidFill>
                  <a:schemeClr val="dk1"/>
                </a:solidFill>
              </a:rPr>
              <a:t>, which is harder and more natural than existing counting datasets.</a:t>
            </a:r>
            <a:endParaRPr>
              <a:solidFill>
                <a:schemeClr val="dk1"/>
              </a:solidFill>
            </a:endParaRPr>
          </a:p>
          <a:p>
            <a:pPr indent="0" lvl="0" marL="0" rtl="0" algn="l">
              <a:lnSpc>
                <a:spcPct val="115000"/>
              </a:lnSpc>
              <a:spcBef>
                <a:spcPts val="0"/>
              </a:spcBef>
              <a:spcAft>
                <a:spcPts val="0"/>
              </a:spcAft>
              <a:buNone/>
            </a:pPr>
            <a:br>
              <a:rPr b="1" lang="en" sz="1000"/>
            </a:br>
            <a:br>
              <a:rPr b="1" lang="en" sz="1000"/>
            </a:br>
            <a:r>
              <a:rPr b="1" lang="en" sz="1000"/>
              <a:t>AI2D — Science Diagrams: </a:t>
            </a:r>
            <a:r>
              <a:rPr lang="en" sz="900"/>
              <a:t>Multiple-choice questions about science diagrams (arrows, labels, parts, flows).</a:t>
            </a:r>
            <a:endParaRPr sz="900"/>
          </a:p>
          <a:p>
            <a:pPr indent="0" lvl="0" marL="0" rtl="0" algn="l">
              <a:lnSpc>
                <a:spcPct val="115000"/>
              </a:lnSpc>
              <a:spcBef>
                <a:spcPts val="0"/>
              </a:spcBef>
              <a:spcAft>
                <a:spcPts val="0"/>
              </a:spcAft>
              <a:buNone/>
            </a:pPr>
            <a:r>
              <a:rPr b="1" lang="en" sz="1000"/>
              <a:t>ChartQA — Charts &amp; Plots: </a:t>
            </a:r>
            <a:r>
              <a:rPr lang="en" sz="900"/>
              <a:t>Question answering over bar, line, and pie charts.</a:t>
            </a:r>
            <a:endParaRPr sz="900"/>
          </a:p>
          <a:p>
            <a:pPr indent="0" lvl="0" marL="0" rtl="0" algn="l">
              <a:lnSpc>
                <a:spcPct val="115000"/>
              </a:lnSpc>
              <a:spcBef>
                <a:spcPts val="0"/>
              </a:spcBef>
              <a:spcAft>
                <a:spcPts val="0"/>
              </a:spcAft>
              <a:buNone/>
            </a:pPr>
            <a:r>
              <a:rPr b="1" lang="en" sz="1000"/>
              <a:t>VQA v2.0 — Everyday Photos: </a:t>
            </a:r>
            <a:r>
              <a:rPr lang="en" sz="900"/>
              <a:t>Visual question answering on natural images with short answers.</a:t>
            </a:r>
            <a:endParaRPr sz="900"/>
          </a:p>
          <a:p>
            <a:pPr indent="0" lvl="0" marL="0" rtl="0" algn="l">
              <a:lnSpc>
                <a:spcPct val="115000"/>
              </a:lnSpc>
              <a:spcBef>
                <a:spcPts val="0"/>
              </a:spcBef>
              <a:spcAft>
                <a:spcPts val="0"/>
              </a:spcAft>
              <a:buNone/>
            </a:pPr>
            <a:r>
              <a:rPr b="1" lang="en" sz="1000"/>
              <a:t>DocVQA — Documents (Scans, Forms): </a:t>
            </a:r>
            <a:r>
              <a:rPr lang="en" sz="900"/>
              <a:t>QA on document images such as forms, receipts, and pages.</a:t>
            </a:r>
            <a:endParaRPr sz="900"/>
          </a:p>
          <a:p>
            <a:pPr indent="0" lvl="0" marL="0" rtl="0" algn="l">
              <a:lnSpc>
                <a:spcPct val="115000"/>
              </a:lnSpc>
              <a:spcBef>
                <a:spcPts val="0"/>
              </a:spcBef>
              <a:spcAft>
                <a:spcPts val="0"/>
              </a:spcAft>
              <a:buNone/>
            </a:pPr>
            <a:r>
              <a:rPr b="1" lang="en" sz="1000"/>
              <a:t>InfoQA — Infographics: </a:t>
            </a:r>
            <a:r>
              <a:rPr lang="en" sz="900"/>
              <a:t>QA over infographic-style visuals mixing text and images.</a:t>
            </a:r>
            <a:endParaRPr sz="900"/>
          </a:p>
          <a:p>
            <a:pPr indent="0" lvl="0" marL="0" rtl="0" algn="l">
              <a:lnSpc>
                <a:spcPct val="115000"/>
              </a:lnSpc>
              <a:spcBef>
                <a:spcPts val="0"/>
              </a:spcBef>
              <a:spcAft>
                <a:spcPts val="0"/>
              </a:spcAft>
              <a:buNone/>
            </a:pPr>
            <a:r>
              <a:rPr b="1" lang="en" sz="1000"/>
              <a:t>TextVQA — Reading Text in the Wild: </a:t>
            </a:r>
            <a:r>
              <a:rPr lang="en" sz="900"/>
              <a:t>QA on natural photos where recognizing text is essential.</a:t>
            </a:r>
            <a:endParaRPr sz="900"/>
          </a:p>
          <a:p>
            <a:pPr indent="0" lvl="0" marL="0" rtl="0" algn="l">
              <a:lnSpc>
                <a:spcPct val="115000"/>
              </a:lnSpc>
              <a:spcBef>
                <a:spcPts val="0"/>
              </a:spcBef>
              <a:spcAft>
                <a:spcPts val="0"/>
              </a:spcAft>
              <a:buNone/>
            </a:pPr>
            <a:r>
              <a:rPr b="1" lang="en" sz="1000"/>
              <a:t>RealWorldQA — Zero-shot Natural Photos: </a:t>
            </a:r>
            <a:r>
              <a:rPr lang="en" sz="900"/>
              <a:t>QA on diverse, real-world images unseen in training.</a:t>
            </a:r>
            <a:endParaRPr sz="900"/>
          </a:p>
          <a:p>
            <a:pPr indent="0" lvl="0" marL="0" rtl="0" algn="l">
              <a:lnSpc>
                <a:spcPct val="115000"/>
              </a:lnSpc>
              <a:spcBef>
                <a:spcPts val="0"/>
              </a:spcBef>
              <a:spcAft>
                <a:spcPts val="0"/>
              </a:spcAft>
              <a:buNone/>
            </a:pPr>
            <a:r>
              <a:rPr b="1" lang="en" sz="1000"/>
              <a:t>MMMU — Multi-Domain Reasoning: </a:t>
            </a:r>
            <a:r>
              <a:rPr lang="en" sz="900"/>
              <a:t>Academic-style reasoning tasks across many subjects.</a:t>
            </a:r>
            <a:endParaRPr sz="900"/>
          </a:p>
          <a:p>
            <a:pPr indent="0" lvl="0" marL="0" rtl="0" algn="l">
              <a:lnSpc>
                <a:spcPct val="115000"/>
              </a:lnSpc>
              <a:spcBef>
                <a:spcPts val="0"/>
              </a:spcBef>
              <a:spcAft>
                <a:spcPts val="0"/>
              </a:spcAft>
              <a:buNone/>
            </a:pPr>
            <a:r>
              <a:rPr b="1" lang="en" sz="1000"/>
              <a:t>MathVista — Visual Math Reasoning: </a:t>
            </a:r>
            <a:r>
              <a:rPr lang="en" sz="900"/>
              <a:t>Math problems involving visual diagrams or figures.</a:t>
            </a:r>
            <a:endParaRPr sz="900"/>
          </a:p>
          <a:p>
            <a:pPr indent="0" lvl="0" marL="0" rtl="0" algn="l">
              <a:lnSpc>
                <a:spcPct val="115000"/>
              </a:lnSpc>
              <a:spcBef>
                <a:spcPts val="0"/>
              </a:spcBef>
              <a:spcAft>
                <a:spcPts val="0"/>
              </a:spcAft>
              <a:buNone/>
            </a:pPr>
            <a:r>
              <a:rPr b="1" lang="en" sz="1000"/>
              <a:t>CountBenchQA — Counting in Images: </a:t>
            </a:r>
            <a:r>
              <a:rPr lang="en" sz="900"/>
              <a:t>Counting objects in natural or cluttered scenes.</a:t>
            </a:r>
            <a:endParaRPr sz="900"/>
          </a:p>
          <a:p>
            <a:pPr indent="0" lvl="0" marL="0" rtl="0" algn="l">
              <a:lnSpc>
                <a:spcPct val="115000"/>
              </a:lnSpc>
              <a:spcBef>
                <a:spcPts val="0"/>
              </a:spcBef>
              <a:spcAft>
                <a:spcPts val="0"/>
              </a:spcAft>
              <a:buNone/>
            </a:pPr>
            <a:r>
              <a:rPr b="1" lang="en" sz="1000"/>
              <a:t>PixMo-Count — Hard Counting: </a:t>
            </a:r>
            <a:r>
              <a:rPr lang="en" sz="900"/>
              <a:t>A more difficult counting benchmark with messy, real scenes.</a:t>
            </a:r>
            <a:endParaRPr sz="900"/>
          </a:p>
          <a:p>
            <a:pPr indent="0" lvl="0" marL="0" rtl="0" algn="l">
              <a:lnSpc>
                <a:spcPct val="115000"/>
              </a:lnSpc>
              <a:spcBef>
                <a:spcPts val="0"/>
              </a:spcBef>
              <a:spcAft>
                <a:spcPts val="0"/>
              </a:spcAft>
              <a:buNone/>
            </a:pPr>
            <a:r>
              <a:rPr b="1" lang="en" sz="1000"/>
              <a:t>Human Preference (Elo): -</a:t>
            </a:r>
            <a:r>
              <a:rPr lang="en" sz="900"/>
              <a:t>Human evaluation via pairwise preference comparisons (~15k prompts, ~870 raters).</a:t>
            </a:r>
            <a:endParaRPr sz="900"/>
          </a:p>
          <a:p>
            <a:pPr indent="0" lvl="0" marL="0" rtl="0" algn="l">
              <a:lnSpc>
                <a:spcPct val="115000"/>
              </a:lnSpc>
              <a:spcBef>
                <a:spcPts val="0"/>
              </a:spcBef>
              <a:spcAft>
                <a:spcPts val="0"/>
              </a:spcAft>
              <a:buNone/>
            </a:pPr>
            <a:r>
              <a:t/>
            </a:r>
            <a:endParaRPr sz="900"/>
          </a:p>
          <a:p>
            <a:pPr indent="0" lvl="0" marL="0" rtl="0" algn="l">
              <a:spcBef>
                <a:spcPts val="0"/>
              </a:spcBef>
              <a:spcAft>
                <a:spcPts val="0"/>
              </a:spcAft>
              <a:buNone/>
            </a:pPr>
            <a:r>
              <a:t/>
            </a:r>
            <a:endParaRPr/>
          </a:p>
        </p:txBody>
      </p:sp>
      <p:sp>
        <p:nvSpPr>
          <p:cNvPr id="736" name="Google Shape;736;g38c82d9b186_0_1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8c82d9b186_0_1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Molmo-72B comes out as the second-best model overall — right behind GPT-4o.</a:t>
            </a:r>
            <a:br>
              <a:rPr b="1" lang="en">
                <a:solidFill>
                  <a:schemeClr val="dk1"/>
                </a:solidFill>
              </a:rPr>
            </a:br>
            <a:r>
              <a:rPr b="1" lang="en">
                <a:solidFill>
                  <a:schemeClr val="dk1"/>
                </a:solidFill>
              </a:rPr>
              <a:t> What’s impressive is that it beats many proprietary models like Gemini 1.5 Pro and Claude 3.5 Sonnet, despite being fully open.</a:t>
            </a:r>
            <a:br>
              <a:rPr b="1" lang="en">
                <a:solidFill>
                  <a:schemeClr val="dk1"/>
                </a:solidFill>
              </a:rPr>
            </a:br>
            <a:r>
              <a:rPr b="1" lang="en">
                <a:solidFill>
                  <a:schemeClr val="dk1"/>
                </a:solidFill>
              </a:rPr>
              <a:t> It’s exceptionally strong at tasks like VQA and RealWorldQA, meaning it understands general images very well.</a:t>
            </a:r>
            <a:br>
              <a:rPr b="1" lang="en">
                <a:solidFill>
                  <a:schemeClr val="dk1"/>
                </a:solidFill>
              </a:rPr>
            </a:br>
            <a:r>
              <a:rPr b="1" lang="en">
                <a:solidFill>
                  <a:schemeClr val="dk1"/>
                </a:solidFill>
              </a:rPr>
              <a:t> It also dominates counting and grounding tasks — that’s because of its special training with 2D pointing and the point-then-count chain-of-thought reasoning.”</a:t>
            </a:r>
            <a:endParaRPr b="1">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“Where it’s a bit weaker is in reasoning-heavy or text-dense tasks — like MathVista and InfoQA.</a:t>
            </a:r>
            <a:br>
              <a:rPr b="1" lang="en">
                <a:solidFill>
                  <a:schemeClr val="dk1"/>
                </a:solidFill>
              </a:rPr>
            </a:br>
            <a:r>
              <a:rPr b="1" lang="en">
                <a:solidFill>
                  <a:schemeClr val="dk1"/>
                </a:solidFill>
              </a:rPr>
              <a:t> Those require step-by-step logic or reading small text in images, and the dataset used for training Molmo wasn’t heavily focused on that.”</a:t>
            </a:r>
            <a:endParaRPr b="1">
              <a:solidFill>
                <a:schemeClr val="dk1"/>
              </a:solidFill>
            </a:endParaRPr>
          </a:p>
          <a:p>
            <a:pPr indent="0" lvl="0" marL="0" rtl="0" algn="l">
              <a:spcBef>
                <a:spcPts val="1200"/>
              </a:spcBef>
              <a:spcAft>
                <a:spcPts val="0"/>
              </a:spcAft>
              <a:buClr>
                <a:schemeClr val="dk1"/>
              </a:buClr>
              <a:buSzPts val="1100"/>
              <a:buFont typeface="Arial"/>
              <a:buNone/>
            </a:pPr>
            <a:br>
              <a:rPr b="1" lang="en">
                <a:solidFill>
                  <a:schemeClr val="dk1"/>
                </a:solidFill>
              </a:rPr>
            </a:br>
            <a:br>
              <a:rPr b="1" lang="en">
                <a:solidFill>
                  <a:schemeClr val="dk1"/>
                </a:solidFill>
              </a:rPr>
            </a:br>
            <a:br>
              <a:rPr b="1" lang="en">
                <a:solidFill>
                  <a:schemeClr val="dk1"/>
                </a:solidFill>
              </a:rPr>
            </a:br>
            <a:r>
              <a:rPr b="1" lang="en">
                <a:solidFill>
                  <a:schemeClr val="dk1"/>
                </a:solidFill>
              </a:rPr>
              <a:t>Strength = Visual grounding + Counting</a:t>
            </a:r>
            <a:r>
              <a:rPr lang="en">
                <a:solidFill>
                  <a:schemeClr val="dk1"/>
                </a:solidFill>
              </a:rPr>
              <a:t> → Molmo “looks” carefully and connects pixels to language.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Weakness = Deep reasoning</a:t>
            </a:r>
            <a:r>
              <a:rPr lang="en">
                <a:solidFill>
                  <a:schemeClr val="dk1"/>
                </a:solidFill>
              </a:rPr>
              <a:t> → Needs richer academic / logic data.\</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Human preference aligns</a:t>
            </a:r>
            <a:r>
              <a:rPr lang="en">
                <a:solidFill>
                  <a:schemeClr val="dk1"/>
                </a:solidFill>
              </a:rPr>
              <a:t> with academic scores → People like Molmo’s detailed, grounded answers.</a:t>
            </a:r>
            <a:endParaRPr>
              <a:solidFill>
                <a:schemeClr val="dk1"/>
              </a:solidFill>
            </a:endParaRPr>
          </a:p>
          <a:p>
            <a:pPr indent="0" lvl="0" marL="0" rtl="0" algn="l">
              <a:spcBef>
                <a:spcPts val="0"/>
              </a:spcBef>
              <a:spcAft>
                <a:spcPts val="0"/>
              </a:spcAft>
              <a:buNone/>
            </a:pPr>
            <a:br>
              <a:rPr lang="en"/>
            </a:br>
            <a:endParaRPr/>
          </a:p>
        </p:txBody>
      </p:sp>
      <p:sp>
        <p:nvSpPr>
          <p:cNvPr id="744" name="Google Shape;744;g38c82d9b186_0_1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8c82d9b186_0_2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8c82d9b186_0_2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Q: - In their own experiment this was second, but hugging face chatbot arena it was not 2nd it </a:t>
            </a:r>
            <a:br>
              <a:rPr lang="en">
                <a:solidFill>
                  <a:schemeClr val="dk1"/>
                </a:solidFill>
              </a:rPr>
            </a:br>
            <a:br>
              <a:rPr b="1" lang="en">
                <a:solidFill>
                  <a:schemeClr val="dk1"/>
                </a:solidFill>
              </a:rPr>
            </a:br>
            <a:r>
              <a:rPr b="1" lang="en">
                <a:solidFill>
                  <a:schemeClr val="dk1"/>
                </a:solidFill>
              </a:rPr>
              <a:t>Why the difference?</a:t>
            </a:r>
            <a:r>
              <a:rPr lang="en">
                <a:solidFill>
                  <a:schemeClr val="dk1"/>
                </a:solidFill>
              </a:rPr>
              <a:t> Likely </a:t>
            </a:r>
            <a:r>
              <a:rPr b="1" lang="en">
                <a:solidFill>
                  <a:schemeClr val="dk1"/>
                </a:solidFill>
              </a:rPr>
              <a:t>question mix</a:t>
            </a:r>
            <a:r>
              <a:rPr lang="en">
                <a:solidFill>
                  <a:schemeClr val="dk1"/>
                </a:solidFill>
              </a:rPr>
              <a:t>: Molmo’s strengths (counting, rich descriptions) appear more in their study than in Arena traffic.</a:t>
            </a:r>
            <a:endParaRPr>
              <a:solidFill>
                <a:schemeClr val="dk1"/>
              </a:solidFill>
            </a:endParaRPr>
          </a:p>
          <a:p>
            <a:pPr indent="0" lvl="0" marL="0" rtl="0" algn="l">
              <a:lnSpc>
                <a:spcPct val="115000"/>
              </a:lnSpc>
              <a:spcBef>
                <a:spcPts val="1200"/>
              </a:spcBef>
              <a:spcAft>
                <a:spcPts val="1200"/>
              </a:spcAft>
              <a:buNone/>
            </a:pPr>
            <a:r>
              <a:rPr b="1" lang="en">
                <a:solidFill>
                  <a:schemeClr val="dk1"/>
                </a:solidFill>
              </a:rPr>
              <a:t>Talk track:</a:t>
            </a:r>
            <a:r>
              <a:rPr lang="en">
                <a:solidFill>
                  <a:schemeClr val="dk1"/>
                </a:solidFill>
              </a:rPr>
              <a:t> “Arena says Molmo is best among open, below a few closed models. Our controlled Elo—balanced across categories—pushes Molmo-72B to #2, suggesting dataset mix matters.”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8c82d9b186_0_2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8c82d9b186_0_2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Quirk:</a:t>
            </a:r>
            <a:r>
              <a:rPr lang="en">
                <a:solidFill>
                  <a:schemeClr val="dk1"/>
                </a:solidFill>
              </a:rPr>
              <a:t> </a:t>
            </a:r>
            <a:r>
              <a:rPr b="1" lang="en">
                <a:solidFill>
                  <a:schemeClr val="dk1"/>
                </a:solidFill>
              </a:rPr>
              <a:t>Molmo-72B &lt; Molmo-7B-D/E-1B</a:t>
            </a:r>
            <a:r>
              <a:rPr lang="en">
                <a:solidFill>
                  <a:schemeClr val="dk1"/>
                </a:solidFill>
              </a:rPr>
              <a:t> here, likely because </a:t>
            </a:r>
            <a:r>
              <a:rPr b="1" lang="en">
                <a:solidFill>
                  <a:schemeClr val="dk1"/>
                </a:solidFill>
              </a:rPr>
              <a:t>PixMo-Clocks is only ~5.3%</a:t>
            </a:r>
            <a:r>
              <a:rPr lang="en">
                <a:solidFill>
                  <a:schemeClr val="dk1"/>
                </a:solidFill>
              </a:rPr>
              <a:t> of 72B’s FT mix and trained </a:t>
            </a:r>
            <a:r>
              <a:rPr b="1" lang="en">
                <a:solidFill>
                  <a:schemeClr val="dk1"/>
                </a:solidFill>
              </a:rPr>
              <a:t>fewer steps</a:t>
            </a:r>
            <a:r>
              <a:rPr lang="en">
                <a:solidFill>
                  <a:schemeClr val="dk1"/>
                </a:solidFill>
              </a:rPr>
              <a:t>. More real-world clock data would likely close the gap.</a:t>
            </a:r>
            <a:endParaRPr>
              <a:solidFill>
                <a:schemeClr val="dk1"/>
              </a:solidFill>
            </a:endParaRPr>
          </a:p>
          <a:p>
            <a:pPr indent="0" lvl="0" marL="0" rtl="0" algn="l">
              <a:lnSpc>
                <a:spcPct val="115000"/>
              </a:lnSpc>
              <a:spcBef>
                <a:spcPts val="1200"/>
              </a:spcBef>
              <a:spcAft>
                <a:spcPts val="1200"/>
              </a:spcAft>
              <a:buNone/>
            </a:pPr>
            <a:r>
              <a:rPr b="1" lang="en">
                <a:solidFill>
                  <a:schemeClr val="dk1"/>
                </a:solidFill>
              </a:rPr>
              <a:t>Talk track:</a:t>
            </a:r>
            <a:r>
              <a:rPr lang="en">
                <a:solidFill>
                  <a:schemeClr val="dk1"/>
                </a:solidFill>
              </a:rPr>
              <a:t> “On OOD clock reading, Molmo is the clear VLM leader. The 7B variants even edge 72B due to data mix; targeted data boosts matter.”</a:t>
            </a:r>
            <a:endParaRPr b="1">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8d774adea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8d774adea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Before we interpret results, it’s important to understand what metrics they use.</a:t>
            </a:r>
            <a:endParaRPr>
              <a:solidFill>
                <a:schemeClr val="dk1"/>
              </a:solidFill>
            </a:endParaRPr>
          </a:p>
          <a:p>
            <a:pPr indent="0" lvl="0" marL="0" rtl="0" algn="l">
              <a:spcBef>
                <a:spcPts val="0"/>
              </a:spcBef>
              <a:spcAft>
                <a:spcPts val="0"/>
              </a:spcAft>
              <a:buNone/>
            </a:pPr>
            <a:r>
              <a:rPr lang="en">
                <a:solidFill>
                  <a:schemeClr val="dk1"/>
                </a:solidFill>
              </a:rPr>
              <a:t>Molmo doesn’t just rely on traditional accuracy — it introduces cap-F1 as a unique metric to judge how well the model </a:t>
            </a:r>
            <a:r>
              <a:rPr i="1" lang="en">
                <a:solidFill>
                  <a:schemeClr val="dk1"/>
                </a:solidFill>
              </a:rPr>
              <a:t>understands images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Cap-F1 measures captioning quality — both correctness and completeness.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generate captions for each image, then compare every factual statement with human transcripts using GPT-4o.</a:t>
            </a:r>
            <a:endParaRPr>
              <a:solidFill>
                <a:schemeClr val="dk1"/>
              </a:solidFill>
            </a:endParaRPr>
          </a:p>
          <a:p>
            <a:pPr indent="0" lvl="0" marL="0" rtl="0" algn="l">
              <a:spcBef>
                <a:spcPts val="0"/>
              </a:spcBef>
              <a:spcAft>
                <a:spcPts val="0"/>
              </a:spcAft>
              <a:buNone/>
            </a:pPr>
            <a:r>
              <a:rPr lang="en">
                <a:solidFill>
                  <a:schemeClr val="dk1"/>
                </a:solidFill>
              </a:rPr>
              <a:t>So if the model misses important objects, recall drops. If it hallucinates details, precision drops.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11-avg is the mean score across 11 different academic datasets — this is like a report card for all types of skills, from visual question answering to OCR and reasoning.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“Interestingly, the authors found that higher cap-F1 values consistently lead to higher 11-avg scores, with a correlation of 0.82.</a:t>
            </a:r>
            <a:endParaRPr>
              <a:solidFill>
                <a:schemeClr val="dk1"/>
              </a:solidFill>
            </a:endParaRPr>
          </a:p>
          <a:p>
            <a:pPr indent="0" lvl="0" marL="0" rtl="0" algn="l">
              <a:spcBef>
                <a:spcPts val="0"/>
              </a:spcBef>
              <a:spcAft>
                <a:spcPts val="0"/>
              </a:spcAft>
              <a:buNone/>
            </a:pPr>
            <a:r>
              <a:rPr lang="en">
                <a:solidFill>
                  <a:schemeClr val="dk1"/>
                </a:solidFill>
              </a:rPr>
              <a:t>That means focusing on improving captioning — a relatively cheap and scalable pre-training task — also improves overall multimodal performance.”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“Molmo’s team realized that captioning performance predicts overall task success.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They plotted cap-F1 against the 11-benchmark average and found a correlation of 0.82.</a:t>
            </a:r>
            <a:endParaRPr>
              <a:solidFill>
                <a:schemeClr val="dk1"/>
              </a:solidFill>
            </a:endParaRPr>
          </a:p>
          <a:p>
            <a:pPr indent="0" lvl="0" marL="0" rtl="0" algn="l">
              <a:spcBef>
                <a:spcPts val="0"/>
              </a:spcBef>
              <a:spcAft>
                <a:spcPts val="0"/>
              </a:spcAft>
              <a:buNone/>
            </a:pPr>
            <a:r>
              <a:rPr lang="en">
                <a:solidFill>
                  <a:schemeClr val="dk1"/>
                </a:solidFill>
              </a:rPr>
              <a:t>This means improving captioning alone — a cheaper, scalable task — can drive better multimodal performance overall.”</a:t>
            </a:r>
            <a:br>
              <a:rPr lang="en">
                <a:solidFill>
                  <a:schemeClr val="dk1"/>
                </a:solidFill>
              </a:rPr>
            </a:br>
            <a:endParaRPr>
              <a:solidFill>
                <a:schemeClr val="dk1"/>
              </a:solidFill>
            </a:endParaRPr>
          </a:p>
          <a:p>
            <a:pPr indent="0" lvl="0" marL="0" rtl="0" algn="l">
              <a:spcBef>
                <a:spcPts val="0"/>
              </a:spcBef>
              <a:spcAft>
                <a:spcPts val="0"/>
              </a:spcAft>
              <a:buNone/>
            </a:pPr>
            <a:r>
              <a:rPr lang="en">
                <a:solidFill>
                  <a:schemeClr val="dk1"/>
                </a:solidFill>
              </a:rPr>
              <a:t>So essentially, cap-F1 is like the heartbeat of Molmo’s training. Improving it helped guide their model design decisions, and by the end, it strongly predicted success on all benchmarks.</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8d774adea7_0_1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“These ablations are where we really learn how Molmo was optimized.</a:t>
            </a:r>
            <a:endParaRPr/>
          </a:p>
          <a:p>
            <a:pPr indent="0" lvl="0" marL="0" rtl="0" algn="l">
              <a:spcBef>
                <a:spcPts val="0"/>
              </a:spcBef>
              <a:spcAft>
                <a:spcPts val="0"/>
              </a:spcAft>
              <a:buClr>
                <a:schemeClr val="dk1"/>
              </a:buClr>
              <a:buSzPts val="1100"/>
              <a:buFont typeface="Arial"/>
              <a:buNone/>
            </a:pPr>
            <a:r>
              <a:rPr lang="en"/>
              <a:t>The overlapping crop strategy was the biggest game changer — it keeps context intact across image regions.</a:t>
            </a:r>
            <a:endParaRPr/>
          </a:p>
          <a:p>
            <a:pPr indent="0" lvl="0" marL="0" rtl="0" algn="l">
              <a:spcBef>
                <a:spcPts val="0"/>
              </a:spcBef>
              <a:spcAft>
                <a:spcPts val="0"/>
              </a:spcAft>
              <a:buClr>
                <a:schemeClr val="dk1"/>
              </a:buClr>
              <a:buSzPts val="1100"/>
              <a:buFont typeface="Arial"/>
              <a:buNone/>
            </a:pPr>
            <a:r>
              <a:rPr lang="en"/>
              <a:t>Interestingly, adding ‘length conditioning’ for captions improved both pre-training and downstream tasks.</a:t>
            </a:r>
            <a:endParaRPr/>
          </a:p>
          <a:p>
            <a:pPr indent="0" lvl="0" marL="0" rtl="0" algn="l">
              <a:spcBef>
                <a:spcPts val="0"/>
              </a:spcBef>
              <a:spcAft>
                <a:spcPts val="0"/>
              </a:spcAft>
              <a:buNone/>
            </a:pPr>
            <a:r>
              <a:rPr lang="en"/>
              <a:t>Text-only dropout made the model depend more on vision tokens — which improves multimodal grounding.”</a:t>
            </a:r>
            <a:endParaRPr/>
          </a:p>
        </p:txBody>
      </p:sp>
      <p:sp>
        <p:nvSpPr>
          <p:cNvPr id="777" name="Google Shape;777;g38d774adea7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8c82d9b186_0_2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38c82d9b186_0_2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
            </a:br>
            <a:r>
              <a:rPr lang="en"/>
              <a:t>So before we begin, I would like to just begin by informing the general flow of the presentation, Molmo and Pixmo, technically are two papers(debatable).</a:t>
            </a:r>
            <a:endParaRPr/>
          </a:p>
          <a:p>
            <a:pPr indent="0" lvl="0" marL="0" rtl="0" algn="l">
              <a:spcBef>
                <a:spcPts val="0"/>
              </a:spcBef>
              <a:spcAft>
                <a:spcPts val="0"/>
              </a:spcAft>
              <a:buNone/>
            </a:pPr>
            <a:br>
              <a:rPr lang="en"/>
            </a:br>
            <a:r>
              <a:rPr lang="en"/>
              <a:t>The idea here is to present this paper, how we usually build our projects/ how "l</a:t>
            </a:r>
            <a:r>
              <a:rPr i="1" lang="en"/>
              <a:t>ife cycle of a multimodal model"   in reality is. </a:t>
            </a:r>
            <a:endParaRPr i="1"/>
          </a:p>
          <a:p>
            <a:pPr indent="0" lvl="0" marL="0" rtl="0" algn="l">
              <a:spcBef>
                <a:spcPts val="0"/>
              </a:spcBef>
              <a:spcAft>
                <a:spcPts val="0"/>
              </a:spcAft>
              <a:buNone/>
            </a:pPr>
            <a:br>
              <a:rPr lang="en"/>
            </a:br>
            <a:r>
              <a:rPr lang="en"/>
              <a:t>As an example when we train an ML model, we first look at the data stage(cleaning and pre-processing), then we move to the modeling stage(selecting a classifier); then we evaluate the results of the model.</a:t>
            </a:r>
            <a:br>
              <a:rPr lang="en"/>
            </a:br>
            <a:br>
              <a:rPr lang="en"/>
            </a:br>
            <a:r>
              <a:rPr lang="en"/>
              <a:t>And in the end if we get good results(with small changes), publish a paper, so that in the next batch students like us have to submit one more review just by 11:59 pm, to get the grades, make our life more difficult, because we need to study some small changes.</a:t>
            </a:r>
            <a:endParaRPr/>
          </a:p>
        </p:txBody>
      </p:sp>
      <p:sp>
        <p:nvSpPr>
          <p:cNvPr id="185" name="Google Shape;185;g38c82d9b186_0_2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8608b06fb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8608b06f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“From the data ablations, the key takeaway is — data quality is everything.</a:t>
            </a:r>
            <a:endParaRPr/>
          </a:p>
          <a:p>
            <a:pPr indent="0" lvl="0" marL="0" rtl="0" algn="l">
              <a:spcBef>
                <a:spcPts val="0"/>
              </a:spcBef>
              <a:spcAft>
                <a:spcPts val="0"/>
              </a:spcAft>
              <a:buClr>
                <a:schemeClr val="dk1"/>
              </a:buClr>
              <a:buSzPts val="1100"/>
              <a:buFont typeface="Arial"/>
              <a:buNone/>
            </a:pPr>
            <a:r>
              <a:rPr lang="en"/>
              <a:t>Their human-collected PixMo captions performed just as well as GPT-4o-generated captions, showing open datasets can compete.</a:t>
            </a:r>
            <a:endParaRPr/>
          </a:p>
          <a:p>
            <a:pPr indent="0" lvl="0" marL="0" rtl="0" algn="l">
              <a:spcBef>
                <a:spcPts val="0"/>
              </a:spcBef>
              <a:spcAft>
                <a:spcPts val="0"/>
              </a:spcAft>
              <a:buNone/>
            </a:pPr>
            <a:r>
              <a:rPr lang="en"/>
              <a:t>The new ‘point-then-count’ strategy dramatically improved numerical reasoning — this is a great example of how data design shapes reasoning ability.”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8bc212462a_2_2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38bc212462a_2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8bc212462a_2_2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lnSpc>
                <a:spcPct val="90000"/>
              </a:lnSpc>
              <a:spcBef>
                <a:spcPts val="400"/>
              </a:spcBef>
              <a:spcAft>
                <a:spcPts val="0"/>
              </a:spcAft>
              <a:buClr>
                <a:schemeClr val="dk1"/>
              </a:buClr>
              <a:buSzPts val="1100"/>
              <a:buFont typeface="Arial"/>
              <a:buNone/>
            </a:pPr>
            <a:r>
              <a:rPr i="1" lang="en" sz="1400">
                <a:solidFill>
                  <a:srgbClr val="FF0000"/>
                </a:solidFill>
                <a:latin typeface="Roboto"/>
                <a:ea typeface="Roboto"/>
                <a:cs typeface="Roboto"/>
                <a:sym typeface="Roboto"/>
              </a:rPr>
              <a:t>Molmo shows that the future of multimodal intelligence is not just about bigger models —it’s about better data, cleaner design, and open science !! </a:t>
            </a:r>
            <a:endParaRPr i="1" sz="1400">
              <a:solidFill>
                <a:srgbClr val="FF000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t>“To conclude, Molmo shows that open models can truly compete with proprietary VLMs if we invest in thoughtful data collection and systematic ablations.</a:t>
            </a:r>
            <a:endParaRPr/>
          </a:p>
          <a:p>
            <a:pPr indent="0" lvl="0" marL="0" rtl="0" algn="l">
              <a:spcBef>
                <a:spcPts val="0"/>
              </a:spcBef>
              <a:spcAft>
                <a:spcPts val="0"/>
              </a:spcAft>
              <a:buNone/>
            </a:pPr>
            <a:r>
              <a:rPr lang="en"/>
              <a:t>The team’s emphasis on reproducibility, open data, and transparent evaluation provides a strong foundation for future research.”</a:t>
            </a:r>
            <a:endParaRPr/>
          </a:p>
        </p:txBody>
      </p:sp>
      <p:sp>
        <p:nvSpPr>
          <p:cNvPr id="797" name="Google Shape;797;g38bc212462a_2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8c82d9b186_0_1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38c82d9b186_0_1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Since everyone has used a lot of VLM, I will try to show small demo of what Molmo VLM is all about; a few interesting test cases, where it shines and fails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video I wanted to show I thought was cool, and a very </a:t>
            </a:r>
            <a:r>
              <a:rPr lang="en"/>
              <a:t>interesting</a:t>
            </a:r>
            <a:r>
              <a:rPr lang="en"/>
              <a:t> applications, where I think VLM will actually shine</a:t>
            </a:r>
            <a:endParaRPr/>
          </a:p>
        </p:txBody>
      </p:sp>
      <p:sp>
        <p:nvSpPr>
          <p:cNvPr id="805" name="Google Shape;805;g38c82d9b186_0_1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8d6382527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8d6382527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8bc212462a_2_2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38bc212462a_2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8bc212462a_2_2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38bc212462a_2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8d774adea7_0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38d774adea7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8bc212462a_2_1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Personally, the reason for selecting this flow is that: everything is a story; a well crafted story. And my opinion here is that we understand stories and sequences better.</a:t>
            </a:r>
            <a:br>
              <a:rPr lang="en">
                <a:solidFill>
                  <a:schemeClr val="dk1"/>
                </a:solidFill>
              </a:rPr>
            </a:br>
            <a:r>
              <a:rPr lang="en"/>
              <a:t>So with this flow, let’s try to understand the entire paper. </a:t>
            </a:r>
            <a:endParaRPr/>
          </a:p>
          <a:p>
            <a:pPr indent="0" lvl="0" marL="0" rtl="0" algn="l">
              <a:spcBef>
                <a:spcPts val="0"/>
              </a:spcBef>
              <a:spcAft>
                <a:spcPts val="0"/>
              </a:spcAft>
              <a:buNone/>
            </a:pPr>
            <a:r>
              <a:t/>
            </a:r>
            <a:endParaRPr/>
          </a:p>
        </p:txBody>
      </p:sp>
      <p:sp>
        <p:nvSpPr>
          <p:cNvPr id="203" name="Google Shape;203;g38bc212462a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8bc212462a_0_10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 us start with the data phase; We are building our models and we need to select the right datasets .</a:t>
            </a:r>
            <a:endParaRPr/>
          </a:p>
        </p:txBody>
      </p:sp>
      <p:sp>
        <p:nvSpPr>
          <p:cNvPr id="209" name="Google Shape;209;g38bc212462a_0_1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8c82d9b186_0_27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I introduce the data Pixmo, I want to slightly go back in history. This paper is of Molmo is of 2024. Every paper is sort of like a history lesson as everyone is pointing past mistakes. </a:t>
            </a:r>
            <a:br>
              <a:rPr lang="en"/>
            </a:br>
            <a:r>
              <a:rPr lang="en"/>
              <a:t>I am showing some architectures here and each architecture contributed something to the VLM, but what dataset were they trained on, that had a huge influence on how they behave. </a:t>
            </a:r>
            <a:br>
              <a:rPr lang="en"/>
            </a:br>
            <a:br>
              <a:rPr lang="en"/>
            </a:br>
            <a:r>
              <a:rPr lang="en"/>
              <a:t>“ViT proved transformers can work on images, but only with enormous labeled data like JFT — which wasn’t public.</a:t>
            </a:r>
            <a:endParaRPr/>
          </a:p>
          <a:p>
            <a:pPr indent="0" lvl="0" marL="0" rtl="0" algn="l">
              <a:spcBef>
                <a:spcPts val="0"/>
              </a:spcBef>
              <a:spcAft>
                <a:spcPts val="0"/>
              </a:spcAft>
              <a:buNone/>
            </a:pPr>
            <a:br>
              <a:rPr lang="en">
                <a:solidFill>
                  <a:schemeClr val="dk1"/>
                </a:solidFill>
              </a:rPr>
            </a:br>
            <a:r>
              <a:rPr lang="en">
                <a:solidFill>
                  <a:schemeClr val="dk1"/>
                </a:solidFill>
              </a:rPr>
              <a:t>CLIP changed everything — instead of human labels, it learned from the internet itself, matching images and their alt-text but Dataset called </a:t>
            </a:r>
            <a:r>
              <a:rPr b="1" lang="en">
                <a:solidFill>
                  <a:schemeClr val="dk1"/>
                </a:solidFill>
              </a:rPr>
              <a:t>WebImageText (WIT)</a:t>
            </a:r>
            <a:r>
              <a:rPr lang="en">
                <a:solidFill>
                  <a:schemeClr val="dk1"/>
                </a:solidFill>
              </a:rPr>
              <a:t>; not released, later reproduced as </a:t>
            </a:r>
            <a:r>
              <a:rPr b="1" lang="en">
                <a:solidFill>
                  <a:schemeClr val="dk1"/>
                </a:solidFill>
              </a:rPr>
              <a:t>LAION-400M/5B</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VILT and FLAVA Used </a:t>
            </a:r>
            <a:r>
              <a:rPr b="1" lang="en">
                <a:solidFill>
                  <a:schemeClr val="dk1"/>
                </a:solidFill>
              </a:rPr>
              <a:t>clean academic datasets</a:t>
            </a:r>
            <a:r>
              <a:rPr lang="en">
                <a:solidFill>
                  <a:schemeClr val="dk1"/>
                </a:solidFill>
              </a:rPr>
              <a:t>: COCO, Visual Genome, VQAv2, GQA, NLVR2, Flickr30k. </a:t>
            </a:r>
            <a:r>
              <a:rPr b="1" lang="en">
                <a:solidFill>
                  <a:schemeClr val="dk1"/>
                </a:solidFill>
              </a:rPr>
              <a:t>FLAVA</a:t>
            </a:r>
            <a:r>
              <a:rPr lang="en">
                <a:solidFill>
                  <a:schemeClr val="dk1"/>
                </a:solidFill>
              </a:rPr>
              <a:t> blended multiple open sources — RedCaps (12 M), YFCC100M, CC12M, VG, COCO, Localized Narratives.</a:t>
            </a:r>
            <a:br>
              <a:rPr lang="en">
                <a:solidFill>
                  <a:schemeClr val="dk1"/>
                </a:solidFill>
              </a:rPr>
            </a:br>
            <a:r>
              <a:rPr lang="en">
                <a:solidFill>
                  <a:schemeClr val="dk1"/>
                </a:solidFill>
              </a:rPr>
              <a:t>“ViLT and FLAVA tried to mix structured datasets to learn cross-modal alignment without relying on private web data.”</a:t>
            </a:r>
            <a:endParaRPr>
              <a:solidFill>
                <a:schemeClr val="dk1"/>
              </a:solidFill>
            </a:endParaRPr>
          </a:p>
          <a:p>
            <a:pPr indent="0" lvl="0" marL="0" rtl="0" algn="l">
              <a:spcBef>
                <a:spcPts val="1200"/>
              </a:spcBef>
              <a:spcAft>
                <a:spcPts val="0"/>
              </a:spcAft>
              <a:buNone/>
            </a:pPr>
            <a:r>
              <a:rPr lang="en">
                <a:solidFill>
                  <a:schemeClr val="dk1"/>
                </a:solidFill>
              </a:rPr>
              <a:t>Flamingo moved beyond single image-caption pairs — it learned from web pages and videos, seeing multiple images in sequence.</a:t>
            </a:r>
            <a:br>
              <a:rPr lang="en">
                <a:solidFill>
                  <a:schemeClr val="dk1"/>
                </a:solidFill>
              </a:rPr>
            </a:br>
            <a:br>
              <a:rPr lang="en">
                <a:solidFill>
                  <a:schemeClr val="dk1"/>
                </a:solidFill>
              </a:rPr>
            </a:br>
            <a:r>
              <a:rPr lang="en">
                <a:solidFill>
                  <a:schemeClr val="dk1"/>
                </a:solidFill>
              </a:rPr>
              <a:t>So up to 2022, we saw a clear trend — from curated, small datasets to web-scale multimodal data — but mostly closed and noisy. That’s what next-generation datasets in 2023-24 tried to fix.</a:t>
            </a:r>
            <a:endParaRPr>
              <a:solidFill>
                <a:schemeClr val="dk1"/>
              </a:solidFill>
            </a:endParaRPr>
          </a:p>
        </p:txBody>
      </p:sp>
      <p:sp>
        <p:nvSpPr>
          <p:cNvPr id="215" name="Google Shape;215;g38c82d9b186_0_2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5" name="Shape 55"/>
        <p:cNvGrpSpPr/>
        <p:nvPr/>
      </p:nvGrpSpPr>
      <p:grpSpPr>
        <a:xfrm>
          <a:off x="0" y="0"/>
          <a:ext cx="0" cy="0"/>
          <a:chOff x="0" y="0"/>
          <a:chExt cx="0" cy="0"/>
        </a:xfrm>
      </p:grpSpPr>
      <p:sp>
        <p:nvSpPr>
          <p:cNvPr id="56" name="Google Shape;56;p14"/>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 name="Google Shape;57;p14"/>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rgbClr val="B3A369"/>
              </a:buClr>
              <a:buSzPts val="1400"/>
              <a:buNone/>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58" name="Google Shape;58;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lain">
  <p:cSld name="Title - Plain">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15"/>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chemeClr val="dk1"/>
              </a:buClr>
              <a:buSzPts val="1400"/>
              <a:buNone/>
              <a:defRPr>
                <a:solidFill>
                  <a:schemeClr val="dk1"/>
                </a:solidFil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62" name="Google Shape;62;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Tower">
  <p:cSld name="Title - Tech Tower">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6"/>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 name="Google Shape;65;p16"/>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chemeClr val="dk1"/>
              </a:buClr>
              <a:buSzPts val="1400"/>
              <a:buNone/>
              <a:defRPr>
                <a:solidFill>
                  <a:schemeClr val="dk1"/>
                </a:solidFil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66" name="Google Shape;6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Kendeda">
  <p:cSld name="Title - Kendeda">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7"/>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 name="Google Shape;69;p17"/>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chemeClr val="dk1"/>
              </a:buClr>
              <a:buSzPts val="1400"/>
              <a:buNone/>
              <a:defRPr>
                <a:solidFill>
                  <a:schemeClr val="dk1"/>
                </a:solidFil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70" name="Google Shape;70;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Title - Full Photo">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8"/>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lt1"/>
              </a:buClr>
              <a:buSzPts val="4500"/>
              <a:buFont typeface="Roboto"/>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18"/>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chemeClr val="lt1"/>
              </a:buClr>
              <a:buSzPts val="1400"/>
              <a:buNone/>
              <a:defRPr>
                <a:solidFill>
                  <a:schemeClr val="lt1"/>
                </a:solidFil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pic>
        <p:nvPicPr>
          <p:cNvPr id="74" name="Google Shape;74;p18"/>
          <p:cNvPicPr preferRelativeResize="0"/>
          <p:nvPr/>
        </p:nvPicPr>
        <p:blipFill rotWithShape="1">
          <a:blip r:embed="rId3">
            <a:alphaModFix/>
          </a:blip>
          <a:srcRect b="0" l="0" r="0" t="73770"/>
          <a:stretch/>
        </p:blipFill>
        <p:spPr>
          <a:xfrm>
            <a:off x="1" y="3794384"/>
            <a:ext cx="9143999" cy="1349116"/>
          </a:xfrm>
          <a:prstGeom prst="rect">
            <a:avLst/>
          </a:prstGeom>
          <a:noFill/>
          <a:ln>
            <a:noFill/>
          </a:ln>
        </p:spPr>
      </p:pic>
      <p:sp>
        <p:nvSpPr>
          <p:cNvPr id="75" name="Google Shape;75;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reck">
  <p:cSld name="TItle - Wreck">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9"/>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chemeClr val="dk1"/>
              </a:buClr>
              <a:buSzPts val="1400"/>
              <a:buNone/>
              <a:defRPr>
                <a:solidFill>
                  <a:schemeClr val="dk1"/>
                </a:solidFil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79" name="Google Shape;79;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21"/>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21"/>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22"/>
          <p:cNvSpPr txBox="1"/>
          <p:nvPr>
            <p:ph idx="1" type="body"/>
          </p:nvPr>
        </p:nvSpPr>
        <p:spPr>
          <a:xfrm>
            <a:off x="285750" y="911614"/>
            <a:ext cx="8572499" cy="316923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22"/>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22"/>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92" name="Google Shape;92;p22"/>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lain">
  <p:cSld name="Title - Plain">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3"/>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 name="Google Shape;95;p23"/>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chemeClr val="dk1"/>
              </a:buClr>
              <a:buSzPts val="1800"/>
              <a:buChar char="•"/>
              <a:defRPr>
                <a:solidFill>
                  <a:schemeClr val="dk1"/>
                </a:solidFill>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3"/>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24"/>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4"/>
          <p:cNvSpPr txBox="1"/>
          <p:nvPr>
            <p:ph idx="1" type="body"/>
          </p:nvPr>
        </p:nvSpPr>
        <p:spPr>
          <a:xfrm>
            <a:off x="284286" y="911612"/>
            <a:ext cx="4211515" cy="3169239"/>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24"/>
          <p:cNvSpPr txBox="1"/>
          <p:nvPr>
            <p:ph idx="2" type="body"/>
          </p:nvPr>
        </p:nvSpPr>
        <p:spPr>
          <a:xfrm>
            <a:off x="4648200" y="911612"/>
            <a:ext cx="4210050" cy="3169239"/>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24"/>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4"/>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25"/>
          <p:cNvSpPr txBox="1"/>
          <p:nvPr>
            <p:ph type="title"/>
          </p:nvPr>
        </p:nvSpPr>
        <p:spPr>
          <a:xfrm>
            <a:off x="285751" y="342900"/>
            <a:ext cx="2949575"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A7934B"/>
              </a:buClr>
              <a:buSzPts val="2400"/>
              <a:buFont typeface="Robo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 name="Google Shape;105;p25"/>
          <p:cNvSpPr txBox="1"/>
          <p:nvPr>
            <p:ph idx="1" type="body"/>
          </p:nvPr>
        </p:nvSpPr>
        <p:spPr>
          <a:xfrm>
            <a:off x="3481753" y="342901"/>
            <a:ext cx="5376497" cy="4052888"/>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rgbClr val="003057"/>
              </a:buClr>
              <a:buSzPts val="2400"/>
              <a:buChar char="•"/>
              <a:defRPr sz="2400"/>
            </a:lvl1pPr>
            <a:lvl2pPr indent="-361950" lvl="1" marL="914400" algn="l">
              <a:lnSpc>
                <a:spcPct val="90000"/>
              </a:lnSpc>
              <a:spcBef>
                <a:spcPts val="400"/>
              </a:spcBef>
              <a:spcAft>
                <a:spcPts val="0"/>
              </a:spcAft>
              <a:buClr>
                <a:srgbClr val="003057"/>
              </a:buClr>
              <a:buSzPts val="2100"/>
              <a:buChar char="•"/>
              <a:defRPr sz="2100"/>
            </a:lvl2pPr>
            <a:lvl3pPr indent="-342900" lvl="2" marL="1371600" algn="l">
              <a:lnSpc>
                <a:spcPct val="90000"/>
              </a:lnSpc>
              <a:spcBef>
                <a:spcPts val="400"/>
              </a:spcBef>
              <a:spcAft>
                <a:spcPts val="0"/>
              </a:spcAft>
              <a:buClr>
                <a:srgbClr val="003057"/>
              </a:buClr>
              <a:buSzPts val="1800"/>
              <a:buChar char="•"/>
              <a:defRPr sz="1800"/>
            </a:lvl3pPr>
            <a:lvl4pPr indent="-323850" lvl="3" marL="1828800" algn="l">
              <a:lnSpc>
                <a:spcPct val="90000"/>
              </a:lnSpc>
              <a:spcBef>
                <a:spcPts val="400"/>
              </a:spcBef>
              <a:spcAft>
                <a:spcPts val="0"/>
              </a:spcAft>
              <a:buClr>
                <a:srgbClr val="003057"/>
              </a:buClr>
              <a:buSzPts val="1500"/>
              <a:buChar char="•"/>
              <a:defRPr sz="1500"/>
            </a:lvl4pPr>
            <a:lvl5pPr indent="-323850" lvl="4" marL="2286000" algn="l">
              <a:lnSpc>
                <a:spcPct val="90000"/>
              </a:lnSpc>
              <a:spcBef>
                <a:spcPts val="400"/>
              </a:spcBef>
              <a:spcAft>
                <a:spcPts val="0"/>
              </a:spcAft>
              <a:buClr>
                <a:srgbClr val="003057"/>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6" name="Google Shape;106;p25"/>
          <p:cNvSpPr txBox="1"/>
          <p:nvPr>
            <p:ph idx="2" type="body"/>
          </p:nvPr>
        </p:nvSpPr>
        <p:spPr>
          <a:xfrm>
            <a:off x="285751" y="1706137"/>
            <a:ext cx="2949575" cy="26956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03057"/>
              </a:buClr>
              <a:buSzPts val="1200"/>
              <a:buNone/>
              <a:defRPr sz="1200"/>
            </a:lvl1pPr>
            <a:lvl2pPr indent="-228600" lvl="1" marL="914400" algn="l">
              <a:lnSpc>
                <a:spcPct val="90000"/>
              </a:lnSpc>
              <a:spcBef>
                <a:spcPts val="400"/>
              </a:spcBef>
              <a:spcAft>
                <a:spcPts val="0"/>
              </a:spcAft>
              <a:buClr>
                <a:srgbClr val="003057"/>
              </a:buClr>
              <a:buSzPts val="1100"/>
              <a:buNone/>
              <a:defRPr sz="1100"/>
            </a:lvl2pPr>
            <a:lvl3pPr indent="-228600" lvl="2" marL="1371600" algn="l">
              <a:lnSpc>
                <a:spcPct val="90000"/>
              </a:lnSpc>
              <a:spcBef>
                <a:spcPts val="400"/>
              </a:spcBef>
              <a:spcAft>
                <a:spcPts val="0"/>
              </a:spcAft>
              <a:buClr>
                <a:srgbClr val="003057"/>
              </a:buClr>
              <a:buSzPts val="900"/>
              <a:buNone/>
              <a:defRPr sz="900"/>
            </a:lvl3pPr>
            <a:lvl4pPr indent="-228600" lvl="3" marL="1828800" algn="l">
              <a:lnSpc>
                <a:spcPct val="90000"/>
              </a:lnSpc>
              <a:spcBef>
                <a:spcPts val="400"/>
              </a:spcBef>
              <a:spcAft>
                <a:spcPts val="0"/>
              </a:spcAft>
              <a:buClr>
                <a:srgbClr val="003057"/>
              </a:buClr>
              <a:buSzPts val="800"/>
              <a:buNone/>
              <a:defRPr sz="800"/>
            </a:lvl4pPr>
            <a:lvl5pPr indent="-228600" lvl="4" marL="2286000" algn="l">
              <a:lnSpc>
                <a:spcPct val="90000"/>
              </a:lnSpc>
              <a:spcBef>
                <a:spcPts val="400"/>
              </a:spcBef>
              <a:spcAft>
                <a:spcPts val="0"/>
              </a:spcAft>
              <a:buClr>
                <a:srgbClr val="003057"/>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7" name="Google Shape;107;p25"/>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5"/>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p:cSld name="Charts">
    <p:spTree>
      <p:nvGrpSpPr>
        <p:cNvPr id="109" name="Shape 109"/>
        <p:cNvGrpSpPr/>
        <p:nvPr/>
      </p:nvGrpSpPr>
      <p:grpSpPr>
        <a:xfrm>
          <a:off x="0" y="0"/>
          <a:ext cx="0" cy="0"/>
          <a:chOff x="0" y="0"/>
          <a:chExt cx="0" cy="0"/>
        </a:xfrm>
      </p:grpSpPr>
      <p:sp>
        <p:nvSpPr>
          <p:cNvPr id="110" name="Google Shape;110;p26"/>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6"/>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6"/>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13" name="Google Shape;113;p26"/>
          <p:cNvSpPr/>
          <p:nvPr>
            <p:ph idx="2" type="chart"/>
          </p:nvPr>
        </p:nvSpPr>
        <p:spPr>
          <a:xfrm>
            <a:off x="285750" y="1076325"/>
            <a:ext cx="5632847" cy="3429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003057"/>
              </a:buClr>
              <a:buSzPts val="1800"/>
              <a:buFont typeface="Arial"/>
              <a:buChar char="•"/>
              <a:defRPr b="0" i="0" sz="1800" u="none" cap="none" strike="noStrike">
                <a:solidFill>
                  <a:srgbClr val="003057"/>
                </a:solidFill>
                <a:latin typeface="Roboto"/>
                <a:ea typeface="Roboto"/>
                <a:cs typeface="Roboto"/>
                <a:sym typeface="Roboto"/>
              </a:defRPr>
            </a:lvl1pPr>
            <a:lvl2pPr lvl="1" marR="0" rtl="0" algn="l">
              <a:lnSpc>
                <a:spcPct val="90000"/>
              </a:lnSpc>
              <a:spcBef>
                <a:spcPts val="400"/>
              </a:spcBef>
              <a:spcAft>
                <a:spcPts val="0"/>
              </a:spcAft>
              <a:buClr>
                <a:srgbClr val="003057"/>
              </a:buClr>
              <a:buSzPts val="1500"/>
              <a:buFont typeface="Arial"/>
              <a:buChar char="•"/>
              <a:defRPr b="0" i="0" sz="1500" u="none" cap="none" strike="noStrike">
                <a:solidFill>
                  <a:srgbClr val="003057"/>
                </a:solidFill>
                <a:latin typeface="Roboto"/>
                <a:ea typeface="Roboto"/>
                <a:cs typeface="Roboto"/>
                <a:sym typeface="Roboto"/>
              </a:defRPr>
            </a:lvl2pPr>
            <a:lvl3pPr lvl="2" marR="0" rtl="0" algn="l">
              <a:lnSpc>
                <a:spcPct val="90000"/>
              </a:lnSpc>
              <a:spcBef>
                <a:spcPts val="400"/>
              </a:spcBef>
              <a:spcAft>
                <a:spcPts val="0"/>
              </a:spcAft>
              <a:buClr>
                <a:srgbClr val="003057"/>
              </a:buClr>
              <a:buSzPts val="1400"/>
              <a:buFont typeface="Arial"/>
              <a:buChar char="•"/>
              <a:defRPr b="0" i="0" sz="1400" u="none" cap="none" strike="noStrike">
                <a:solidFill>
                  <a:srgbClr val="003057"/>
                </a:solidFill>
                <a:latin typeface="Roboto"/>
                <a:ea typeface="Roboto"/>
                <a:cs typeface="Roboto"/>
                <a:sym typeface="Roboto"/>
              </a:defRPr>
            </a:lvl3pPr>
            <a:lvl4pPr lvl="3" marR="0" rtl="0" algn="l">
              <a:lnSpc>
                <a:spcPct val="90000"/>
              </a:lnSpc>
              <a:spcBef>
                <a:spcPts val="400"/>
              </a:spcBef>
              <a:spcAft>
                <a:spcPts val="0"/>
              </a:spcAft>
              <a:buClr>
                <a:srgbClr val="003057"/>
              </a:buClr>
              <a:buSzPts val="1100"/>
              <a:buFont typeface="Arial"/>
              <a:buChar char="•"/>
              <a:defRPr b="0" i="0" sz="1100" u="none" cap="none" strike="noStrike">
                <a:solidFill>
                  <a:srgbClr val="003057"/>
                </a:solidFill>
                <a:latin typeface="Roboto"/>
                <a:ea typeface="Roboto"/>
                <a:cs typeface="Roboto"/>
                <a:sym typeface="Roboto"/>
              </a:defRPr>
            </a:lvl4pPr>
            <a:lvl5pPr lvl="4" marR="0" rtl="0" algn="l">
              <a:lnSpc>
                <a:spcPct val="90000"/>
              </a:lnSpc>
              <a:spcBef>
                <a:spcPts val="400"/>
              </a:spcBef>
              <a:spcAft>
                <a:spcPts val="0"/>
              </a:spcAft>
              <a:buClr>
                <a:srgbClr val="003057"/>
              </a:buClr>
              <a:buSzPts val="800"/>
              <a:buFont typeface="Arial"/>
              <a:buChar char="•"/>
              <a:defRPr b="0" i="0" sz="800" u="none" cap="none" strike="noStrike">
                <a:solidFill>
                  <a:srgbClr val="003057"/>
                </a:solidFill>
                <a:latin typeface="Roboto"/>
                <a:ea typeface="Roboto"/>
                <a:cs typeface="Roboto"/>
                <a:sym typeface="Roboto"/>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4" name="Google Shape;114;p26"/>
          <p:cNvSpPr txBox="1"/>
          <p:nvPr>
            <p:ph idx="1" type="body"/>
          </p:nvPr>
        </p:nvSpPr>
        <p:spPr>
          <a:xfrm>
            <a:off x="6087666" y="1076325"/>
            <a:ext cx="2770584" cy="256341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5" name="Shape 115"/>
        <p:cNvGrpSpPr/>
        <p:nvPr/>
      </p:nvGrpSpPr>
      <p:grpSpPr>
        <a:xfrm>
          <a:off x="0" y="0"/>
          <a:ext cx="0" cy="0"/>
          <a:chOff x="0" y="0"/>
          <a:chExt cx="0" cy="0"/>
        </a:xfrm>
      </p:grpSpPr>
      <p:sp>
        <p:nvSpPr>
          <p:cNvPr id="116" name="Google Shape;116;p27"/>
          <p:cNvSpPr txBox="1"/>
          <p:nvPr>
            <p:ph idx="1" type="body"/>
          </p:nvPr>
        </p:nvSpPr>
        <p:spPr>
          <a:xfrm>
            <a:off x="285751" y="926335"/>
            <a:ext cx="4213225"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03057"/>
              </a:buClr>
              <a:buSzPts val="1800"/>
              <a:buNone/>
              <a:defRPr b="1" sz="1800"/>
            </a:lvl1pPr>
            <a:lvl2pPr indent="-228600" lvl="1" marL="914400" algn="l">
              <a:lnSpc>
                <a:spcPct val="90000"/>
              </a:lnSpc>
              <a:spcBef>
                <a:spcPts val="400"/>
              </a:spcBef>
              <a:spcAft>
                <a:spcPts val="0"/>
              </a:spcAft>
              <a:buClr>
                <a:srgbClr val="003057"/>
              </a:buClr>
              <a:buSzPts val="1500"/>
              <a:buNone/>
              <a:defRPr b="1" sz="1500"/>
            </a:lvl2pPr>
            <a:lvl3pPr indent="-228600" lvl="2" marL="1371600" algn="l">
              <a:lnSpc>
                <a:spcPct val="90000"/>
              </a:lnSpc>
              <a:spcBef>
                <a:spcPts val="400"/>
              </a:spcBef>
              <a:spcAft>
                <a:spcPts val="0"/>
              </a:spcAft>
              <a:buClr>
                <a:srgbClr val="003057"/>
              </a:buClr>
              <a:buSzPts val="1400"/>
              <a:buNone/>
              <a:defRPr b="1" sz="1400"/>
            </a:lvl3pPr>
            <a:lvl4pPr indent="-228600" lvl="3" marL="1828800" algn="l">
              <a:lnSpc>
                <a:spcPct val="90000"/>
              </a:lnSpc>
              <a:spcBef>
                <a:spcPts val="400"/>
              </a:spcBef>
              <a:spcAft>
                <a:spcPts val="0"/>
              </a:spcAft>
              <a:buClr>
                <a:srgbClr val="003057"/>
              </a:buClr>
              <a:buSzPts val="1200"/>
              <a:buNone/>
              <a:defRPr b="1" sz="1200"/>
            </a:lvl4pPr>
            <a:lvl5pPr indent="-228600" lvl="4" marL="2286000" algn="l">
              <a:lnSpc>
                <a:spcPct val="90000"/>
              </a:lnSpc>
              <a:spcBef>
                <a:spcPts val="400"/>
              </a:spcBef>
              <a:spcAft>
                <a:spcPts val="0"/>
              </a:spcAft>
              <a:buClr>
                <a:srgbClr val="003057"/>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7" name="Google Shape;117;p27"/>
          <p:cNvSpPr txBox="1"/>
          <p:nvPr>
            <p:ph idx="2" type="body"/>
          </p:nvPr>
        </p:nvSpPr>
        <p:spPr>
          <a:xfrm>
            <a:off x="285751" y="1558994"/>
            <a:ext cx="4213225" cy="252185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7"/>
          <p:cNvSpPr txBox="1"/>
          <p:nvPr>
            <p:ph idx="3" type="body"/>
          </p:nvPr>
        </p:nvSpPr>
        <p:spPr>
          <a:xfrm>
            <a:off x="4629150" y="926335"/>
            <a:ext cx="422910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03057"/>
              </a:buClr>
              <a:buSzPts val="1800"/>
              <a:buNone/>
              <a:defRPr b="1" sz="1800"/>
            </a:lvl1pPr>
            <a:lvl2pPr indent="-228600" lvl="1" marL="914400" algn="l">
              <a:lnSpc>
                <a:spcPct val="90000"/>
              </a:lnSpc>
              <a:spcBef>
                <a:spcPts val="400"/>
              </a:spcBef>
              <a:spcAft>
                <a:spcPts val="0"/>
              </a:spcAft>
              <a:buClr>
                <a:srgbClr val="003057"/>
              </a:buClr>
              <a:buSzPts val="1500"/>
              <a:buNone/>
              <a:defRPr b="1" sz="1500"/>
            </a:lvl2pPr>
            <a:lvl3pPr indent="-228600" lvl="2" marL="1371600" algn="l">
              <a:lnSpc>
                <a:spcPct val="90000"/>
              </a:lnSpc>
              <a:spcBef>
                <a:spcPts val="400"/>
              </a:spcBef>
              <a:spcAft>
                <a:spcPts val="0"/>
              </a:spcAft>
              <a:buClr>
                <a:srgbClr val="003057"/>
              </a:buClr>
              <a:buSzPts val="1400"/>
              <a:buNone/>
              <a:defRPr b="1" sz="1400"/>
            </a:lvl3pPr>
            <a:lvl4pPr indent="-228600" lvl="3" marL="1828800" algn="l">
              <a:lnSpc>
                <a:spcPct val="90000"/>
              </a:lnSpc>
              <a:spcBef>
                <a:spcPts val="400"/>
              </a:spcBef>
              <a:spcAft>
                <a:spcPts val="0"/>
              </a:spcAft>
              <a:buClr>
                <a:srgbClr val="003057"/>
              </a:buClr>
              <a:buSzPts val="1200"/>
              <a:buNone/>
              <a:defRPr b="1" sz="1200"/>
            </a:lvl4pPr>
            <a:lvl5pPr indent="-228600" lvl="4" marL="2286000" algn="l">
              <a:lnSpc>
                <a:spcPct val="90000"/>
              </a:lnSpc>
              <a:spcBef>
                <a:spcPts val="400"/>
              </a:spcBef>
              <a:spcAft>
                <a:spcPts val="0"/>
              </a:spcAft>
              <a:buClr>
                <a:srgbClr val="003057"/>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9" name="Google Shape;119;p27"/>
          <p:cNvSpPr txBox="1"/>
          <p:nvPr>
            <p:ph idx="4" type="body"/>
          </p:nvPr>
        </p:nvSpPr>
        <p:spPr>
          <a:xfrm>
            <a:off x="4629150" y="1558994"/>
            <a:ext cx="4229100" cy="252185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003057"/>
              </a:buClr>
              <a:buSzPts val="1400"/>
              <a:buChar char="•"/>
              <a:defRPr/>
            </a:lvl1pPr>
            <a:lvl2pPr indent="-317500" lvl="1" marL="914400" algn="l">
              <a:lnSpc>
                <a:spcPct val="90000"/>
              </a:lnSpc>
              <a:spcBef>
                <a:spcPts val="400"/>
              </a:spcBef>
              <a:spcAft>
                <a:spcPts val="0"/>
              </a:spcAft>
              <a:buClr>
                <a:srgbClr val="003057"/>
              </a:buClr>
              <a:buSzPts val="1400"/>
              <a:buChar char="•"/>
              <a:defRPr/>
            </a:lvl2pPr>
            <a:lvl3pPr indent="-317500" lvl="2" marL="1371600" algn="l">
              <a:lnSpc>
                <a:spcPct val="90000"/>
              </a:lnSpc>
              <a:spcBef>
                <a:spcPts val="400"/>
              </a:spcBef>
              <a:spcAft>
                <a:spcPts val="0"/>
              </a:spcAft>
              <a:buClr>
                <a:srgbClr val="003057"/>
              </a:buClr>
              <a:buSzPts val="1400"/>
              <a:buChar char="•"/>
              <a:defRPr/>
            </a:lvl3pPr>
            <a:lvl4pPr indent="-317500" lvl="3" marL="1828800" algn="l">
              <a:lnSpc>
                <a:spcPct val="90000"/>
              </a:lnSpc>
              <a:spcBef>
                <a:spcPts val="400"/>
              </a:spcBef>
              <a:spcAft>
                <a:spcPts val="0"/>
              </a:spcAft>
              <a:buClr>
                <a:srgbClr val="003057"/>
              </a:buClr>
              <a:buSzPts val="1400"/>
              <a:buChar char="•"/>
              <a:defRPr/>
            </a:lvl4pPr>
            <a:lvl5pPr indent="-317500" lvl="4" marL="2286000" algn="l">
              <a:lnSpc>
                <a:spcPct val="90000"/>
              </a:lnSpc>
              <a:spcBef>
                <a:spcPts val="400"/>
              </a:spcBef>
              <a:spcAft>
                <a:spcPts val="0"/>
              </a:spcAft>
              <a:buClr>
                <a:srgbClr val="003057"/>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7"/>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7"/>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22" name="Google Shape;122;p27"/>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Gallery">
    <p:spTree>
      <p:nvGrpSpPr>
        <p:cNvPr id="123" name="Shape 123"/>
        <p:cNvGrpSpPr/>
        <p:nvPr/>
      </p:nvGrpSpPr>
      <p:grpSpPr>
        <a:xfrm>
          <a:off x="0" y="0"/>
          <a:ext cx="0" cy="0"/>
          <a:chOff x="0" y="0"/>
          <a:chExt cx="0" cy="0"/>
        </a:xfrm>
      </p:grpSpPr>
      <p:sp>
        <p:nvSpPr>
          <p:cNvPr id="124" name="Google Shape;124;p28"/>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8"/>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26" name="Google Shape;126;p28"/>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A7934B"/>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p28"/>
          <p:cNvSpPr/>
          <p:nvPr>
            <p:ph idx="2" type="pic"/>
          </p:nvPr>
        </p:nvSpPr>
        <p:spPr>
          <a:xfrm>
            <a:off x="285750" y="1069052"/>
            <a:ext cx="2305852" cy="1561391"/>
          </a:xfrm>
          <a:prstGeom prst="rect">
            <a:avLst/>
          </a:prstGeom>
          <a:noFill/>
          <a:ln>
            <a:noFill/>
          </a:ln>
        </p:spPr>
      </p:sp>
      <p:sp>
        <p:nvSpPr>
          <p:cNvPr id="128" name="Google Shape;128;p28"/>
          <p:cNvSpPr/>
          <p:nvPr>
            <p:ph idx="3" type="pic"/>
          </p:nvPr>
        </p:nvSpPr>
        <p:spPr>
          <a:xfrm>
            <a:off x="2828546" y="1069052"/>
            <a:ext cx="2305852" cy="1561391"/>
          </a:xfrm>
          <a:prstGeom prst="rect">
            <a:avLst/>
          </a:prstGeom>
          <a:noFill/>
          <a:ln>
            <a:noFill/>
          </a:ln>
        </p:spPr>
      </p:sp>
      <p:sp>
        <p:nvSpPr>
          <p:cNvPr id="129" name="Google Shape;129;p28"/>
          <p:cNvSpPr/>
          <p:nvPr>
            <p:ph idx="4" type="pic"/>
          </p:nvPr>
        </p:nvSpPr>
        <p:spPr>
          <a:xfrm>
            <a:off x="5383605" y="1069052"/>
            <a:ext cx="2305852" cy="1561391"/>
          </a:xfrm>
          <a:prstGeom prst="rect">
            <a:avLst/>
          </a:prstGeom>
          <a:noFill/>
          <a:ln>
            <a:noFill/>
          </a:ln>
        </p:spPr>
      </p:sp>
      <p:sp>
        <p:nvSpPr>
          <p:cNvPr id="130" name="Google Shape;130;p28"/>
          <p:cNvSpPr/>
          <p:nvPr>
            <p:ph idx="5" type="pic"/>
          </p:nvPr>
        </p:nvSpPr>
        <p:spPr>
          <a:xfrm>
            <a:off x="285750" y="2829069"/>
            <a:ext cx="2305852" cy="1561391"/>
          </a:xfrm>
          <a:prstGeom prst="rect">
            <a:avLst/>
          </a:prstGeom>
          <a:noFill/>
          <a:ln>
            <a:noFill/>
          </a:ln>
        </p:spPr>
      </p:sp>
      <p:sp>
        <p:nvSpPr>
          <p:cNvPr id="131" name="Google Shape;131;p28"/>
          <p:cNvSpPr/>
          <p:nvPr>
            <p:ph idx="6" type="pic"/>
          </p:nvPr>
        </p:nvSpPr>
        <p:spPr>
          <a:xfrm>
            <a:off x="2828546" y="2829069"/>
            <a:ext cx="2305852" cy="1561391"/>
          </a:xfrm>
          <a:prstGeom prst="rect">
            <a:avLst/>
          </a:prstGeom>
          <a:noFill/>
          <a:ln>
            <a:noFill/>
          </a:ln>
        </p:spPr>
      </p:sp>
      <p:sp>
        <p:nvSpPr>
          <p:cNvPr id="132" name="Google Shape;132;p28"/>
          <p:cNvSpPr/>
          <p:nvPr>
            <p:ph idx="7" type="pic"/>
          </p:nvPr>
        </p:nvSpPr>
        <p:spPr>
          <a:xfrm>
            <a:off x="5383605" y="2829069"/>
            <a:ext cx="2305852" cy="1561391"/>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3" name="Shape 133"/>
        <p:cNvGrpSpPr/>
        <p:nvPr/>
      </p:nvGrpSpPr>
      <p:grpSpPr>
        <a:xfrm>
          <a:off x="0" y="0"/>
          <a:ext cx="0" cy="0"/>
          <a:chOff x="0" y="0"/>
          <a:chExt cx="0" cy="0"/>
        </a:xfrm>
      </p:grpSpPr>
      <p:sp>
        <p:nvSpPr>
          <p:cNvPr id="134" name="Google Shape;134;p29"/>
          <p:cNvSpPr txBox="1"/>
          <p:nvPr>
            <p:ph type="title"/>
          </p:nvPr>
        </p:nvSpPr>
        <p:spPr>
          <a:xfrm>
            <a:off x="285751" y="342900"/>
            <a:ext cx="2949575"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A7934B"/>
              </a:buClr>
              <a:buSzPts val="2400"/>
              <a:buFont typeface="Robot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5" name="Google Shape;135;p29"/>
          <p:cNvSpPr/>
          <p:nvPr>
            <p:ph idx="2" type="pic"/>
          </p:nvPr>
        </p:nvSpPr>
        <p:spPr>
          <a:xfrm>
            <a:off x="3460652" y="342901"/>
            <a:ext cx="5397598" cy="3737950"/>
          </a:xfrm>
          <a:prstGeom prst="rect">
            <a:avLst/>
          </a:prstGeom>
          <a:noFill/>
          <a:ln>
            <a:noFill/>
          </a:ln>
        </p:spPr>
      </p:sp>
      <p:sp>
        <p:nvSpPr>
          <p:cNvPr id="136" name="Google Shape;136;p29"/>
          <p:cNvSpPr txBox="1"/>
          <p:nvPr>
            <p:ph idx="1" type="body"/>
          </p:nvPr>
        </p:nvSpPr>
        <p:spPr>
          <a:xfrm>
            <a:off x="285751" y="1706138"/>
            <a:ext cx="2949575" cy="237471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03057"/>
              </a:buClr>
              <a:buSzPts val="1200"/>
              <a:buNone/>
              <a:defRPr sz="1200"/>
            </a:lvl1pPr>
            <a:lvl2pPr indent="-228600" lvl="1" marL="914400" algn="l">
              <a:lnSpc>
                <a:spcPct val="90000"/>
              </a:lnSpc>
              <a:spcBef>
                <a:spcPts val="400"/>
              </a:spcBef>
              <a:spcAft>
                <a:spcPts val="0"/>
              </a:spcAft>
              <a:buClr>
                <a:srgbClr val="003057"/>
              </a:buClr>
              <a:buSzPts val="1100"/>
              <a:buNone/>
              <a:defRPr sz="1100"/>
            </a:lvl2pPr>
            <a:lvl3pPr indent="-228600" lvl="2" marL="1371600" algn="l">
              <a:lnSpc>
                <a:spcPct val="90000"/>
              </a:lnSpc>
              <a:spcBef>
                <a:spcPts val="400"/>
              </a:spcBef>
              <a:spcAft>
                <a:spcPts val="0"/>
              </a:spcAft>
              <a:buClr>
                <a:srgbClr val="003057"/>
              </a:buClr>
              <a:buSzPts val="900"/>
              <a:buNone/>
              <a:defRPr sz="900"/>
            </a:lvl3pPr>
            <a:lvl4pPr indent="-228600" lvl="3" marL="1828800" algn="l">
              <a:lnSpc>
                <a:spcPct val="90000"/>
              </a:lnSpc>
              <a:spcBef>
                <a:spcPts val="400"/>
              </a:spcBef>
              <a:spcAft>
                <a:spcPts val="0"/>
              </a:spcAft>
              <a:buClr>
                <a:srgbClr val="003057"/>
              </a:buClr>
              <a:buSzPts val="800"/>
              <a:buNone/>
              <a:defRPr sz="800"/>
            </a:lvl4pPr>
            <a:lvl5pPr indent="-228600" lvl="4" marL="2286000" algn="l">
              <a:lnSpc>
                <a:spcPct val="90000"/>
              </a:lnSpc>
              <a:spcBef>
                <a:spcPts val="400"/>
              </a:spcBef>
              <a:spcAft>
                <a:spcPts val="0"/>
              </a:spcAft>
              <a:buClr>
                <a:srgbClr val="003057"/>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7" name="Google Shape;137;p29"/>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29"/>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theme" Target="../theme/theme1.xml"/><Relationship Id="rId10" Type="http://schemas.openxmlformats.org/officeDocument/2006/relationships/slideLayout" Target="../slideLayouts/slideLayout26.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nvSpPr>
        <p:spPr>
          <a:xfrm>
            <a:off x="1835331" y="1260565"/>
            <a:ext cx="6511834" cy="2070463"/>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rgbClr val="003057"/>
              </a:buClr>
              <a:buSzPts val="4500"/>
              <a:buFont typeface="Roboto"/>
              <a:buNone/>
            </a:pPr>
            <a:r>
              <a:t/>
            </a:r>
            <a:endParaRPr b="1" i="0" sz="4500" u="none" cap="none" strike="noStrike">
              <a:solidFill>
                <a:srgbClr val="003057"/>
              </a:solidFill>
              <a:latin typeface="Roboto"/>
              <a:ea typeface="Roboto"/>
              <a:cs typeface="Roboto"/>
              <a:sym typeface="Roboto"/>
            </a:endParaRPr>
          </a:p>
        </p:txBody>
      </p:sp>
      <p:sp>
        <p:nvSpPr>
          <p:cNvPr id="52" name="Google Shape;52;p13"/>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lvl1pPr lvl="0" marR="0" rtl="0" algn="l">
              <a:spcBef>
                <a:spcPts val="0"/>
              </a:spcBef>
              <a:spcAft>
                <a:spcPts val="0"/>
              </a:spcAft>
              <a:buClr>
                <a:schemeClr val="dk1"/>
              </a:buClr>
              <a:buSzPts val="4500"/>
              <a:buFont typeface="Roboto"/>
              <a:buNone/>
              <a:defRPr b="1" i="0" sz="4500" u="none" cap="none" strike="noStrike">
                <a:solidFill>
                  <a:schemeClr val="dk1"/>
                </a:solidFill>
                <a:latin typeface="Roboto"/>
                <a:ea typeface="Roboto"/>
                <a:cs typeface="Roboto"/>
                <a:sym typeface="Robo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3" name="Google Shape;53;p13"/>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a:bodyPr>
          <a:lstStyle>
            <a:lvl1pPr indent="-228600" lvl="0" marL="457200" marR="0" rtl="0" algn="l">
              <a:spcBef>
                <a:spcPts val="300"/>
              </a:spcBef>
              <a:spcAft>
                <a:spcPts val="0"/>
              </a:spcAft>
              <a:buClr>
                <a:srgbClr val="B3A369"/>
              </a:buClr>
              <a:buSzPts val="1400"/>
              <a:buFont typeface="Arial"/>
              <a:buNone/>
              <a:defRPr b="0" i="0" sz="1400" u="none" cap="none" strike="noStrike">
                <a:solidFill>
                  <a:srgbClr val="B3A369"/>
                </a:solidFill>
                <a:latin typeface="Arial"/>
                <a:ea typeface="Arial"/>
                <a:cs typeface="Arial"/>
                <a:sym typeface="Arial"/>
              </a:defRPr>
            </a:lvl1pPr>
            <a:lvl2pPr indent="-330200" lvl="1" marL="914400" marR="0" rtl="0" algn="l">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298450" lvl="3" marL="18288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54" name="Google Shape;54;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B3A369"/>
                </a:solidFill>
              </a:defRPr>
            </a:lvl1pPr>
            <a:lvl2pPr lvl="1" algn="r">
              <a:buNone/>
              <a:defRPr sz="1300">
                <a:solidFill>
                  <a:srgbClr val="B3A369"/>
                </a:solidFill>
              </a:defRPr>
            </a:lvl2pPr>
            <a:lvl3pPr lvl="2" algn="r">
              <a:buNone/>
              <a:defRPr sz="1300">
                <a:solidFill>
                  <a:srgbClr val="B3A369"/>
                </a:solidFill>
              </a:defRPr>
            </a:lvl3pPr>
            <a:lvl4pPr lvl="3" algn="r">
              <a:buNone/>
              <a:defRPr sz="1300">
                <a:solidFill>
                  <a:srgbClr val="B3A369"/>
                </a:solidFill>
              </a:defRPr>
            </a:lvl4pPr>
            <a:lvl5pPr lvl="4" algn="r">
              <a:buNone/>
              <a:defRPr sz="1300">
                <a:solidFill>
                  <a:srgbClr val="B3A369"/>
                </a:solidFill>
              </a:defRPr>
            </a:lvl5pPr>
            <a:lvl6pPr lvl="5" algn="r">
              <a:buNone/>
              <a:defRPr sz="1300">
                <a:solidFill>
                  <a:srgbClr val="B3A369"/>
                </a:solidFill>
              </a:defRPr>
            </a:lvl6pPr>
            <a:lvl7pPr lvl="6" algn="r">
              <a:buNone/>
              <a:defRPr sz="1300">
                <a:solidFill>
                  <a:srgbClr val="B3A369"/>
                </a:solidFill>
              </a:defRPr>
            </a:lvl7pPr>
            <a:lvl8pPr lvl="7" algn="r">
              <a:buNone/>
              <a:defRPr sz="1300">
                <a:solidFill>
                  <a:srgbClr val="B3A369"/>
                </a:solidFill>
              </a:defRPr>
            </a:lvl8pPr>
            <a:lvl9pPr lvl="8" algn="r">
              <a:buNone/>
              <a:defRPr sz="1300">
                <a:solidFill>
                  <a:srgbClr val="B3A369"/>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285750" y="150541"/>
            <a:ext cx="8572500" cy="761071"/>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A7934B"/>
              </a:buClr>
              <a:buSzPts val="2700"/>
              <a:buFont typeface="Roboto"/>
              <a:buNone/>
              <a:defRPr b="1" i="0" sz="2700" u="none" cap="none" strike="noStrike">
                <a:solidFill>
                  <a:srgbClr val="A7934B"/>
                </a:solidFill>
                <a:latin typeface="Roboto"/>
                <a:ea typeface="Roboto"/>
                <a:cs typeface="Roboto"/>
                <a:sym typeface="Robo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2" name="Google Shape;82;p20"/>
          <p:cNvSpPr txBox="1"/>
          <p:nvPr>
            <p:ph idx="1" type="body"/>
          </p:nvPr>
        </p:nvSpPr>
        <p:spPr>
          <a:xfrm>
            <a:off x="285750" y="911614"/>
            <a:ext cx="8572499" cy="3169237"/>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rgbClr val="003057"/>
              </a:buClr>
              <a:buSzPts val="1800"/>
              <a:buFont typeface="Arial"/>
              <a:buChar char="•"/>
              <a:defRPr b="0" i="0" sz="1800" u="none" cap="none" strike="noStrike">
                <a:solidFill>
                  <a:srgbClr val="003057"/>
                </a:solidFill>
                <a:latin typeface="Roboto"/>
                <a:ea typeface="Roboto"/>
                <a:cs typeface="Roboto"/>
                <a:sym typeface="Roboto"/>
              </a:defRPr>
            </a:lvl1pPr>
            <a:lvl2pPr indent="-323850" lvl="1" marL="914400" marR="0" rtl="0" algn="l">
              <a:lnSpc>
                <a:spcPct val="90000"/>
              </a:lnSpc>
              <a:spcBef>
                <a:spcPts val="400"/>
              </a:spcBef>
              <a:spcAft>
                <a:spcPts val="0"/>
              </a:spcAft>
              <a:buClr>
                <a:srgbClr val="003057"/>
              </a:buClr>
              <a:buSzPts val="1500"/>
              <a:buFont typeface="Arial"/>
              <a:buChar char="•"/>
              <a:defRPr b="0" i="0" sz="1500" u="none" cap="none" strike="noStrike">
                <a:solidFill>
                  <a:srgbClr val="003057"/>
                </a:solidFill>
                <a:latin typeface="Roboto"/>
                <a:ea typeface="Roboto"/>
                <a:cs typeface="Roboto"/>
                <a:sym typeface="Roboto"/>
              </a:defRPr>
            </a:lvl2pPr>
            <a:lvl3pPr indent="-317500" lvl="2" marL="1371600" marR="0" rtl="0" algn="l">
              <a:lnSpc>
                <a:spcPct val="90000"/>
              </a:lnSpc>
              <a:spcBef>
                <a:spcPts val="400"/>
              </a:spcBef>
              <a:spcAft>
                <a:spcPts val="0"/>
              </a:spcAft>
              <a:buClr>
                <a:srgbClr val="003057"/>
              </a:buClr>
              <a:buSzPts val="1400"/>
              <a:buFont typeface="Arial"/>
              <a:buChar char="•"/>
              <a:defRPr b="0" i="0" sz="1400" u="none" cap="none" strike="noStrike">
                <a:solidFill>
                  <a:srgbClr val="003057"/>
                </a:solidFill>
                <a:latin typeface="Roboto"/>
                <a:ea typeface="Roboto"/>
                <a:cs typeface="Roboto"/>
                <a:sym typeface="Roboto"/>
              </a:defRPr>
            </a:lvl3pPr>
            <a:lvl4pPr indent="-298450" lvl="3" marL="1828800" marR="0" rtl="0" algn="l">
              <a:lnSpc>
                <a:spcPct val="90000"/>
              </a:lnSpc>
              <a:spcBef>
                <a:spcPts val="400"/>
              </a:spcBef>
              <a:spcAft>
                <a:spcPts val="0"/>
              </a:spcAft>
              <a:buClr>
                <a:srgbClr val="003057"/>
              </a:buClr>
              <a:buSzPts val="1100"/>
              <a:buFont typeface="Arial"/>
              <a:buChar char="•"/>
              <a:defRPr b="0" i="0" sz="1100" u="none" cap="none" strike="noStrike">
                <a:solidFill>
                  <a:srgbClr val="003057"/>
                </a:solidFill>
                <a:latin typeface="Roboto"/>
                <a:ea typeface="Roboto"/>
                <a:cs typeface="Roboto"/>
                <a:sym typeface="Roboto"/>
              </a:defRPr>
            </a:lvl4pPr>
            <a:lvl5pPr indent="-279400" lvl="4" marL="2286000" marR="0" rtl="0" algn="l">
              <a:lnSpc>
                <a:spcPct val="90000"/>
              </a:lnSpc>
              <a:spcBef>
                <a:spcPts val="400"/>
              </a:spcBef>
              <a:spcAft>
                <a:spcPts val="0"/>
              </a:spcAft>
              <a:buClr>
                <a:srgbClr val="003057"/>
              </a:buClr>
              <a:buSzPts val="800"/>
              <a:buFont typeface="Arial"/>
              <a:buChar char="•"/>
              <a:defRPr b="0" i="0" sz="800" u="none" cap="none" strike="noStrike">
                <a:solidFill>
                  <a:srgbClr val="003057"/>
                </a:solidFill>
                <a:latin typeface="Roboto"/>
                <a:ea typeface="Roboto"/>
                <a:cs typeface="Roboto"/>
                <a:sym typeface="Robo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3" name="Google Shape;83;p20"/>
          <p:cNvSpPr txBox="1"/>
          <p:nvPr>
            <p:ph idx="10" type="dt"/>
          </p:nvPr>
        </p:nvSpPr>
        <p:spPr>
          <a:xfrm>
            <a:off x="1056247" y="4636905"/>
            <a:ext cx="1159991"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C98"/>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84" name="Google Shape;84;p20"/>
          <p:cNvSpPr txBox="1"/>
          <p:nvPr>
            <p:ph idx="12" type="sldNum"/>
          </p:nvPr>
        </p:nvSpPr>
        <p:spPr>
          <a:xfrm>
            <a:off x="285750" y="4636905"/>
            <a:ext cx="687433" cy="273844"/>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C98"/>
                </a:solidFill>
                <a:latin typeface="Roboto"/>
                <a:ea typeface="Roboto"/>
                <a:cs typeface="Roboto"/>
                <a:sym typeface="Roboto"/>
              </a:defRPr>
            </a:lvl1pPr>
            <a:lvl2pPr indent="0" lvl="1" marL="0" marR="0" rtl="0" algn="l">
              <a:spcBef>
                <a:spcPts val="0"/>
              </a:spcBef>
              <a:buNone/>
              <a:defRPr b="0" i="0" sz="900" u="none" cap="none" strike="noStrike">
                <a:solidFill>
                  <a:srgbClr val="888C98"/>
                </a:solidFill>
                <a:latin typeface="Roboto"/>
                <a:ea typeface="Roboto"/>
                <a:cs typeface="Roboto"/>
                <a:sym typeface="Roboto"/>
              </a:defRPr>
            </a:lvl2pPr>
            <a:lvl3pPr indent="0" lvl="2" marL="0" marR="0" rtl="0" algn="l">
              <a:spcBef>
                <a:spcPts val="0"/>
              </a:spcBef>
              <a:buNone/>
              <a:defRPr b="0" i="0" sz="900" u="none" cap="none" strike="noStrike">
                <a:solidFill>
                  <a:srgbClr val="888C98"/>
                </a:solidFill>
                <a:latin typeface="Roboto"/>
                <a:ea typeface="Roboto"/>
                <a:cs typeface="Roboto"/>
                <a:sym typeface="Roboto"/>
              </a:defRPr>
            </a:lvl3pPr>
            <a:lvl4pPr indent="0" lvl="3" marL="0" marR="0" rtl="0" algn="l">
              <a:spcBef>
                <a:spcPts val="0"/>
              </a:spcBef>
              <a:buNone/>
              <a:defRPr b="0" i="0" sz="900" u="none" cap="none" strike="noStrike">
                <a:solidFill>
                  <a:srgbClr val="888C98"/>
                </a:solidFill>
                <a:latin typeface="Roboto"/>
                <a:ea typeface="Roboto"/>
                <a:cs typeface="Roboto"/>
                <a:sym typeface="Roboto"/>
              </a:defRPr>
            </a:lvl4pPr>
            <a:lvl5pPr indent="0" lvl="4" marL="0" marR="0" rtl="0" algn="l">
              <a:spcBef>
                <a:spcPts val="0"/>
              </a:spcBef>
              <a:buNone/>
              <a:defRPr b="0" i="0" sz="900" u="none" cap="none" strike="noStrike">
                <a:solidFill>
                  <a:srgbClr val="888C98"/>
                </a:solidFill>
                <a:latin typeface="Roboto"/>
                <a:ea typeface="Roboto"/>
                <a:cs typeface="Roboto"/>
                <a:sym typeface="Roboto"/>
              </a:defRPr>
            </a:lvl5pPr>
            <a:lvl6pPr indent="0" lvl="5" marL="0" marR="0" rtl="0" algn="l">
              <a:spcBef>
                <a:spcPts val="0"/>
              </a:spcBef>
              <a:buNone/>
              <a:defRPr b="0" i="0" sz="900" u="none" cap="none" strike="noStrike">
                <a:solidFill>
                  <a:srgbClr val="888C98"/>
                </a:solidFill>
                <a:latin typeface="Roboto"/>
                <a:ea typeface="Roboto"/>
                <a:cs typeface="Roboto"/>
                <a:sym typeface="Roboto"/>
              </a:defRPr>
            </a:lvl6pPr>
            <a:lvl7pPr indent="0" lvl="6" marL="0" marR="0" rtl="0" algn="l">
              <a:spcBef>
                <a:spcPts val="0"/>
              </a:spcBef>
              <a:buNone/>
              <a:defRPr b="0" i="0" sz="900" u="none" cap="none" strike="noStrike">
                <a:solidFill>
                  <a:srgbClr val="888C98"/>
                </a:solidFill>
                <a:latin typeface="Roboto"/>
                <a:ea typeface="Roboto"/>
                <a:cs typeface="Roboto"/>
                <a:sym typeface="Roboto"/>
              </a:defRPr>
            </a:lvl7pPr>
            <a:lvl8pPr indent="0" lvl="7" marL="0" marR="0" rtl="0" algn="l">
              <a:spcBef>
                <a:spcPts val="0"/>
              </a:spcBef>
              <a:buNone/>
              <a:defRPr b="0" i="0" sz="900" u="none" cap="none" strike="noStrike">
                <a:solidFill>
                  <a:srgbClr val="888C98"/>
                </a:solidFill>
                <a:latin typeface="Roboto"/>
                <a:ea typeface="Roboto"/>
                <a:cs typeface="Roboto"/>
                <a:sym typeface="Roboto"/>
              </a:defRPr>
            </a:lvl8pPr>
            <a:lvl9pPr indent="0" lvl="8" marL="0" marR="0" rtl="0" algn="l">
              <a:spcBef>
                <a:spcPts val="0"/>
              </a:spcBef>
              <a:buNone/>
              <a:defRPr b="0" i="0" sz="900" u="none" cap="none" strike="noStrike">
                <a:solidFill>
                  <a:srgbClr val="888C98"/>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hyperlink" Target="https://github.com/allenai/molmo/tree/main" TargetMode="External"/><Relationship Id="rId4" Type="http://schemas.openxmlformats.org/officeDocument/2006/relationships/hyperlink" Target="https://allenai.org/blog/molmo" TargetMode="External"/><Relationship Id="rId5"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 Id="rId3"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 Id="rId3"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hyperlink" Target="http://www.youtube.com/watch?v=6W2Ya3g20tw" TargetMode="External"/><Relationship Id="rId4" Type="http://schemas.openxmlformats.org/officeDocument/2006/relationships/image" Target="../media/image2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0"/>
          <p:cNvSpPr txBox="1"/>
          <p:nvPr>
            <p:ph type="title"/>
          </p:nvPr>
        </p:nvSpPr>
        <p:spPr>
          <a:xfrm>
            <a:off x="1835331" y="1384663"/>
            <a:ext cx="6680019" cy="1946365"/>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4500"/>
              <a:buFont typeface="Roboto"/>
              <a:buNone/>
            </a:pPr>
            <a:r>
              <a:rPr lang="en">
                <a:latin typeface="Roboto"/>
                <a:ea typeface="Roboto"/>
                <a:cs typeface="Roboto"/>
                <a:sym typeface="Roboto"/>
              </a:rPr>
              <a:t>Molmo and PixMo</a:t>
            </a:r>
            <a:br>
              <a:rPr baseline="-25000" lang="en" sz="1800">
                <a:latin typeface="Roboto"/>
                <a:ea typeface="Roboto"/>
                <a:cs typeface="Roboto"/>
                <a:sym typeface="Roboto"/>
              </a:rPr>
            </a:br>
            <a:r>
              <a:rPr b="0" baseline="-25000" lang="en" sz="1800">
                <a:latin typeface="Roboto"/>
                <a:ea typeface="Roboto"/>
                <a:cs typeface="Roboto"/>
                <a:sym typeface="Roboto"/>
              </a:rPr>
              <a:t>Open Weights and Open Data for State-of-the-Art Vision-Language Models</a:t>
            </a:r>
            <a:br>
              <a:rPr b="0" baseline="-25000" lang="en" sz="1800">
                <a:latin typeface="Roboto"/>
                <a:ea typeface="Roboto"/>
                <a:cs typeface="Roboto"/>
                <a:sym typeface="Roboto"/>
              </a:rPr>
            </a:br>
            <a:r>
              <a:rPr b="0" baseline="-25000" lang="en" sz="1400">
                <a:latin typeface="Roboto"/>
                <a:ea typeface="Roboto"/>
                <a:cs typeface="Roboto"/>
                <a:sym typeface="Roboto"/>
              </a:rPr>
              <a:t>(CVPR) 2025</a:t>
            </a:r>
            <a:endParaRPr baseline="-25000" sz="1400">
              <a:latin typeface="Roboto"/>
              <a:ea typeface="Roboto"/>
              <a:cs typeface="Roboto"/>
              <a:sym typeface="Roboto"/>
            </a:endParaRPr>
          </a:p>
        </p:txBody>
      </p:sp>
      <p:sp>
        <p:nvSpPr>
          <p:cNvPr id="145" name="Google Shape;145;p30"/>
          <p:cNvSpPr txBox="1"/>
          <p:nvPr>
            <p:ph idx="1" type="body"/>
          </p:nvPr>
        </p:nvSpPr>
        <p:spPr>
          <a:xfrm>
            <a:off x="1835331" y="3331027"/>
            <a:ext cx="6680019" cy="469447"/>
          </a:xfrm>
          <a:prstGeom prst="rect">
            <a:avLst/>
          </a:prstGeom>
          <a:noFill/>
          <a:ln>
            <a:noFill/>
          </a:ln>
        </p:spPr>
        <p:txBody>
          <a:bodyPr anchorCtr="0" anchor="t" bIns="34275" lIns="68575" spcFirstLastPara="1" rIns="68575" wrap="square" tIns="34275">
            <a:normAutofit fontScale="92500" lnSpcReduction="10000"/>
          </a:bodyPr>
          <a:lstStyle/>
          <a:p>
            <a:pPr indent="0" lvl="0" marL="0" rtl="0" algn="r">
              <a:spcBef>
                <a:spcPts val="0"/>
              </a:spcBef>
              <a:spcAft>
                <a:spcPts val="0"/>
              </a:spcAft>
              <a:buClr>
                <a:srgbClr val="B3A369"/>
              </a:buClr>
              <a:buSzPct val="100000"/>
              <a:buNone/>
            </a:pPr>
            <a:r>
              <a:rPr lang="en"/>
              <a:t>Allen Institute for AI &amp; University of Washington</a:t>
            </a:r>
            <a:endParaRPr/>
          </a:p>
          <a:p>
            <a:pPr indent="0" lvl="0" marL="0" rtl="0" algn="r">
              <a:spcBef>
                <a:spcPts val="200"/>
              </a:spcBef>
              <a:spcAft>
                <a:spcPts val="0"/>
              </a:spcAft>
              <a:buClr>
                <a:srgbClr val="B3A369"/>
              </a:buClr>
              <a:buSzPct val="100000"/>
              <a:buNone/>
            </a:pPr>
            <a:r>
              <a:rPr lang="en"/>
              <a:t>Presented by: - Vedaang Chopra</a:t>
            </a:r>
            <a:endParaRPr/>
          </a:p>
        </p:txBody>
      </p:sp>
      <p:sp>
        <p:nvSpPr>
          <p:cNvPr id="146" name="Google Shape;146;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pSp>
        <p:nvGrpSpPr>
          <p:cNvPr id="254" name="Google Shape;254;p39"/>
          <p:cNvGrpSpPr/>
          <p:nvPr/>
        </p:nvGrpSpPr>
        <p:grpSpPr>
          <a:xfrm>
            <a:off x="6858000" y="1605875"/>
            <a:ext cx="2286000" cy="2847950"/>
            <a:chOff x="0" y="2295575"/>
            <a:chExt cx="2286000" cy="2847950"/>
          </a:xfrm>
        </p:grpSpPr>
        <p:grpSp>
          <p:nvGrpSpPr>
            <p:cNvPr id="255" name="Google Shape;255;p39"/>
            <p:cNvGrpSpPr/>
            <p:nvPr/>
          </p:nvGrpSpPr>
          <p:grpSpPr>
            <a:xfrm>
              <a:off x="0" y="2295575"/>
              <a:ext cx="2286000" cy="2847950"/>
              <a:chOff x="0" y="2295575"/>
              <a:chExt cx="2286000" cy="2847950"/>
            </a:xfrm>
          </p:grpSpPr>
          <p:sp>
            <p:nvSpPr>
              <p:cNvPr id="256" name="Google Shape;256;p39"/>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9"/>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 name="Google Shape;258;p39"/>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2024</a:t>
              </a:r>
              <a:endParaRPr sz="1000">
                <a:solidFill>
                  <a:srgbClr val="5E5E5E"/>
                </a:solidFill>
                <a:latin typeface="Roboto"/>
                <a:ea typeface="Roboto"/>
                <a:cs typeface="Roboto"/>
                <a:sym typeface="Roboto"/>
              </a:endParaRPr>
            </a:p>
          </p:txBody>
        </p:sp>
        <p:sp>
          <p:nvSpPr>
            <p:cNvPr id="259" name="Google Shape;259;p39"/>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5E5E5E"/>
                  </a:solidFill>
                  <a:latin typeface="Roboto"/>
                  <a:ea typeface="Roboto"/>
                  <a:cs typeface="Roboto"/>
                  <a:sym typeface="Roboto"/>
                </a:rPr>
                <a:t>Qwen2-VL</a:t>
              </a:r>
              <a:endParaRPr b="1" sz="1200">
                <a:solidFill>
                  <a:srgbClr val="5E5E5E"/>
                </a:solidFill>
                <a:latin typeface="Roboto"/>
                <a:ea typeface="Roboto"/>
                <a:cs typeface="Roboto"/>
                <a:sym typeface="Roboto"/>
              </a:endParaRPr>
            </a:p>
          </p:txBody>
        </p:sp>
        <p:sp>
          <p:nvSpPr>
            <p:cNvPr id="260" name="Google Shape;260;p39"/>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5E5E5E"/>
                  </a:solidFill>
                  <a:latin typeface="Roboto"/>
                  <a:ea typeface="Roboto"/>
                  <a:cs typeface="Roboto"/>
                  <a:sym typeface="Roboto"/>
                </a:rPr>
                <a:t>Builds on Qwen-VL base; adds instruction-tuned multimodal corpora (image QA, document parsing, multi-image comparison, video comprehension, agentic dialogues).</a:t>
              </a:r>
              <a:endParaRPr sz="900">
                <a:solidFill>
                  <a:srgbClr val="5E5E5E"/>
                </a:solidFill>
                <a:latin typeface="Roboto"/>
                <a:ea typeface="Roboto"/>
                <a:cs typeface="Roboto"/>
                <a:sym typeface="Roboto"/>
              </a:endParaRPr>
            </a:p>
          </p:txBody>
        </p:sp>
      </p:grpSp>
      <p:grpSp>
        <p:nvGrpSpPr>
          <p:cNvPr id="261" name="Google Shape;261;p39"/>
          <p:cNvGrpSpPr/>
          <p:nvPr/>
        </p:nvGrpSpPr>
        <p:grpSpPr>
          <a:xfrm>
            <a:off x="4572000" y="1605954"/>
            <a:ext cx="2286000" cy="3537723"/>
            <a:chOff x="0" y="2295575"/>
            <a:chExt cx="2286000" cy="2847950"/>
          </a:xfrm>
        </p:grpSpPr>
        <p:grpSp>
          <p:nvGrpSpPr>
            <p:cNvPr id="262" name="Google Shape;262;p39"/>
            <p:cNvGrpSpPr/>
            <p:nvPr/>
          </p:nvGrpSpPr>
          <p:grpSpPr>
            <a:xfrm>
              <a:off x="0" y="2295575"/>
              <a:ext cx="2286000" cy="2847950"/>
              <a:chOff x="0" y="2295575"/>
              <a:chExt cx="2286000" cy="2847950"/>
            </a:xfrm>
          </p:grpSpPr>
          <p:sp>
            <p:nvSpPr>
              <p:cNvPr id="263" name="Google Shape;263;p39"/>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9"/>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39"/>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0C57D3"/>
                  </a:solidFill>
                  <a:latin typeface="Roboto"/>
                  <a:ea typeface="Roboto"/>
                  <a:cs typeface="Roboto"/>
                  <a:sym typeface="Roboto"/>
                </a:rPr>
                <a:t>2023-24</a:t>
              </a:r>
              <a:endParaRPr sz="1000">
                <a:solidFill>
                  <a:srgbClr val="0C57D3"/>
                </a:solidFill>
                <a:latin typeface="Roboto"/>
                <a:ea typeface="Roboto"/>
                <a:cs typeface="Roboto"/>
                <a:sym typeface="Roboto"/>
              </a:endParaRPr>
            </a:p>
            <a:p>
              <a:pPr indent="0" lvl="0" marL="0" rtl="0" algn="l">
                <a:lnSpc>
                  <a:spcPct val="115000"/>
                </a:lnSpc>
                <a:spcBef>
                  <a:spcPts val="1600"/>
                </a:spcBef>
                <a:spcAft>
                  <a:spcPts val="1600"/>
                </a:spcAft>
                <a:buNone/>
              </a:pPr>
              <a:r>
                <a:t/>
              </a:r>
              <a:endParaRPr sz="1000">
                <a:solidFill>
                  <a:srgbClr val="5E5E5E"/>
                </a:solidFill>
                <a:latin typeface="Roboto"/>
                <a:ea typeface="Roboto"/>
                <a:cs typeface="Roboto"/>
                <a:sym typeface="Roboto"/>
              </a:endParaRPr>
            </a:p>
          </p:txBody>
        </p:sp>
        <p:sp>
          <p:nvSpPr>
            <p:cNvPr id="266" name="Google Shape;266;p39"/>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solidFill>
                    <a:srgbClr val="5E5E5E"/>
                  </a:solidFill>
                  <a:latin typeface="Roboto"/>
                  <a:ea typeface="Roboto"/>
                  <a:cs typeface="Roboto"/>
                  <a:sym typeface="Roboto"/>
                </a:rPr>
                <a:t>Qwen-VL, InternVL</a:t>
              </a:r>
              <a:endParaRPr b="1" sz="1200">
                <a:solidFill>
                  <a:srgbClr val="5E5E5E"/>
                </a:solidFill>
                <a:latin typeface="Roboto"/>
                <a:ea typeface="Roboto"/>
                <a:cs typeface="Roboto"/>
                <a:sym typeface="Roboto"/>
              </a:endParaRPr>
            </a:p>
          </p:txBody>
        </p:sp>
        <p:sp>
          <p:nvSpPr>
            <p:cNvPr id="267" name="Google Shape;267;p39"/>
            <p:cNvSpPr txBox="1"/>
            <p:nvPr/>
          </p:nvSpPr>
          <p:spPr>
            <a:xfrm>
              <a:off x="216300" y="3580175"/>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900">
                  <a:solidFill>
                    <a:srgbClr val="5E5E5E"/>
                  </a:solidFill>
                  <a:latin typeface="Roboto"/>
                  <a:ea typeface="Roboto"/>
                  <a:cs typeface="Roboto"/>
                  <a:sym typeface="Roboto"/>
                </a:rPr>
                <a:t>Stage-1 Pretraining (~1.4 B pairs): LAION-en/zh, LAION-COCO, DataComp, COYO, CC12M, CC3M, SBU, COCO Captions.</a:t>
              </a:r>
              <a:endParaRPr sz="900">
                <a:solidFill>
                  <a:srgbClr val="5E5E5E"/>
                </a:solidFill>
                <a:latin typeface="Roboto"/>
                <a:ea typeface="Roboto"/>
                <a:cs typeface="Roboto"/>
                <a:sym typeface="Roboto"/>
              </a:endParaRPr>
            </a:p>
            <a:p>
              <a:pPr indent="0" lvl="0" marL="0" marR="0" rtl="0" algn="l">
                <a:lnSpc>
                  <a:spcPct val="115000"/>
                </a:lnSpc>
                <a:spcBef>
                  <a:spcPts val="1600"/>
                </a:spcBef>
                <a:spcAft>
                  <a:spcPts val="0"/>
                </a:spcAft>
                <a:buNone/>
              </a:pPr>
              <a:r>
                <a:rPr lang="en" sz="900">
                  <a:solidFill>
                    <a:srgbClr val="5E5E5E"/>
                  </a:solidFill>
                  <a:latin typeface="Roboto"/>
                  <a:ea typeface="Roboto"/>
                  <a:cs typeface="Roboto"/>
                  <a:sym typeface="Roboto"/>
                </a:rPr>
                <a:t>Stage-2 Fine-Tuning: VQAv2, GQA, VGQA, DVQA, OCR-VQA, DocVQA, RefCOCO, ChartQA, etc</a:t>
              </a:r>
              <a:endParaRPr sz="900">
                <a:solidFill>
                  <a:srgbClr val="5E5E5E"/>
                </a:solidFill>
                <a:latin typeface="Roboto"/>
                <a:ea typeface="Roboto"/>
                <a:cs typeface="Roboto"/>
                <a:sym typeface="Roboto"/>
              </a:endParaRPr>
            </a:p>
            <a:p>
              <a:pPr indent="0" lvl="0" marL="0" rtl="0" algn="l">
                <a:lnSpc>
                  <a:spcPct val="115000"/>
                </a:lnSpc>
                <a:spcBef>
                  <a:spcPts val="1600"/>
                </a:spcBef>
                <a:spcAft>
                  <a:spcPts val="1600"/>
                </a:spcAft>
                <a:buNone/>
              </a:pPr>
              <a:r>
                <a:t/>
              </a:r>
              <a:endParaRPr sz="900">
                <a:solidFill>
                  <a:srgbClr val="5E5E5E"/>
                </a:solidFill>
                <a:latin typeface="Roboto"/>
                <a:ea typeface="Roboto"/>
                <a:cs typeface="Roboto"/>
                <a:sym typeface="Roboto"/>
              </a:endParaRPr>
            </a:p>
          </p:txBody>
        </p:sp>
        <p:cxnSp>
          <p:nvCxnSpPr>
            <p:cNvPr id="268" name="Google Shape;268;p39"/>
            <p:cNvCxnSpPr/>
            <p:nvPr/>
          </p:nvCxnSpPr>
          <p:spPr>
            <a:xfrm>
              <a:off x="2286000" y="2295575"/>
              <a:ext cx="0" cy="2837400"/>
            </a:xfrm>
            <a:prstGeom prst="straightConnector1">
              <a:avLst/>
            </a:prstGeom>
            <a:noFill/>
            <a:ln cap="flat" cmpd="sng" w="9525">
              <a:solidFill>
                <a:srgbClr val="D9D9D9"/>
              </a:solidFill>
              <a:prstDash val="dot"/>
              <a:round/>
              <a:headEnd len="sm" w="sm" type="none"/>
              <a:tailEnd len="sm" w="sm" type="none"/>
            </a:ln>
          </p:spPr>
        </p:cxnSp>
      </p:grpSp>
      <p:grpSp>
        <p:nvGrpSpPr>
          <p:cNvPr id="269" name="Google Shape;269;p39"/>
          <p:cNvGrpSpPr/>
          <p:nvPr/>
        </p:nvGrpSpPr>
        <p:grpSpPr>
          <a:xfrm>
            <a:off x="2286000" y="1605875"/>
            <a:ext cx="2286000" cy="2847950"/>
            <a:chOff x="0" y="2295575"/>
            <a:chExt cx="2286000" cy="2847950"/>
          </a:xfrm>
        </p:grpSpPr>
        <p:grpSp>
          <p:nvGrpSpPr>
            <p:cNvPr id="270" name="Google Shape;270;p39"/>
            <p:cNvGrpSpPr/>
            <p:nvPr/>
          </p:nvGrpSpPr>
          <p:grpSpPr>
            <a:xfrm>
              <a:off x="0" y="2295575"/>
              <a:ext cx="2286000" cy="2847950"/>
              <a:chOff x="0" y="2295575"/>
              <a:chExt cx="2286000" cy="2847950"/>
            </a:xfrm>
          </p:grpSpPr>
          <p:sp>
            <p:nvSpPr>
              <p:cNvPr id="271" name="Google Shape;271;p39"/>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9"/>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39"/>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2023-24</a:t>
              </a:r>
              <a:endParaRPr sz="1000">
                <a:solidFill>
                  <a:srgbClr val="0C57D3"/>
                </a:solidFill>
                <a:latin typeface="Roboto"/>
                <a:ea typeface="Roboto"/>
                <a:cs typeface="Roboto"/>
                <a:sym typeface="Roboto"/>
              </a:endParaRPr>
            </a:p>
          </p:txBody>
        </p:sp>
        <p:sp>
          <p:nvSpPr>
            <p:cNvPr id="274" name="Google Shape;274;p39"/>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LLaVA, InstructBLIP</a:t>
              </a:r>
              <a:endParaRPr b="1" sz="1200">
                <a:solidFill>
                  <a:schemeClr val="lt1"/>
                </a:solidFill>
                <a:latin typeface="Roboto"/>
                <a:ea typeface="Roboto"/>
                <a:cs typeface="Roboto"/>
                <a:sym typeface="Roboto"/>
              </a:endParaRPr>
            </a:p>
          </p:txBody>
        </p:sp>
        <p:sp>
          <p:nvSpPr>
            <p:cNvPr id="275" name="Google Shape;275;p39"/>
            <p:cNvSpPr txBox="1"/>
            <p:nvPr/>
          </p:nvSpPr>
          <p:spPr>
            <a:xfrm>
              <a:off x="216300" y="369180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sz="900">
                  <a:solidFill>
                    <a:srgbClr val="FFFFFF"/>
                  </a:solidFill>
                  <a:latin typeface="Roboto"/>
                  <a:ea typeface="Roboto"/>
                  <a:cs typeface="Roboto"/>
                  <a:sym typeface="Roboto"/>
                </a:rPr>
                <a:t>Dataset: LLaVA-Instruct (~150–158K) — GPT-4-generated multimodal instruction–response pairs using COCO and Visual Genome images.</a:t>
              </a:r>
              <a:endParaRPr sz="900">
                <a:solidFill>
                  <a:srgbClr val="FFFFFF"/>
                </a:solidFill>
                <a:latin typeface="Roboto"/>
                <a:ea typeface="Roboto"/>
                <a:cs typeface="Roboto"/>
                <a:sym typeface="Roboto"/>
              </a:endParaRPr>
            </a:p>
          </p:txBody>
        </p:sp>
        <p:cxnSp>
          <p:nvCxnSpPr>
            <p:cNvPr id="276" name="Google Shape;276;p39"/>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grpSp>
        <p:nvGrpSpPr>
          <p:cNvPr id="277" name="Google Shape;277;p39"/>
          <p:cNvGrpSpPr/>
          <p:nvPr/>
        </p:nvGrpSpPr>
        <p:grpSpPr>
          <a:xfrm>
            <a:off x="0" y="1605875"/>
            <a:ext cx="2286000" cy="2847950"/>
            <a:chOff x="0" y="2295575"/>
            <a:chExt cx="2286000" cy="2847950"/>
          </a:xfrm>
        </p:grpSpPr>
        <p:grpSp>
          <p:nvGrpSpPr>
            <p:cNvPr id="278" name="Google Shape;278;p39"/>
            <p:cNvGrpSpPr/>
            <p:nvPr/>
          </p:nvGrpSpPr>
          <p:grpSpPr>
            <a:xfrm>
              <a:off x="0" y="2295575"/>
              <a:ext cx="2286000" cy="2847950"/>
              <a:chOff x="0" y="2295575"/>
              <a:chExt cx="2286000" cy="2847950"/>
            </a:xfrm>
          </p:grpSpPr>
          <p:sp>
            <p:nvSpPr>
              <p:cNvPr id="279" name="Google Shape;279;p39"/>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9"/>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 name="Google Shape;281;p39"/>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2023</a:t>
              </a:r>
              <a:endParaRPr sz="1000">
                <a:solidFill>
                  <a:srgbClr val="0C57D3"/>
                </a:solidFill>
                <a:latin typeface="Roboto"/>
                <a:ea typeface="Roboto"/>
                <a:cs typeface="Roboto"/>
                <a:sym typeface="Roboto"/>
              </a:endParaRPr>
            </a:p>
          </p:txBody>
        </p:sp>
        <p:sp>
          <p:nvSpPr>
            <p:cNvPr id="282" name="Google Shape;282;p39"/>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Blip2</a:t>
              </a:r>
              <a:endParaRPr b="1" sz="1200">
                <a:solidFill>
                  <a:srgbClr val="FFFFFF"/>
                </a:solidFill>
                <a:latin typeface="Roboto"/>
                <a:ea typeface="Roboto"/>
                <a:cs typeface="Roboto"/>
                <a:sym typeface="Roboto"/>
              </a:endParaRPr>
            </a:p>
          </p:txBody>
        </p:sp>
        <p:sp>
          <p:nvSpPr>
            <p:cNvPr id="283" name="Google Shape;283;p39"/>
            <p:cNvSpPr txBox="1"/>
            <p:nvPr/>
          </p:nvSpPr>
          <p:spPr>
            <a:xfrm>
              <a:off x="144525" y="369180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900">
                  <a:solidFill>
                    <a:srgbClr val="FFFFFF"/>
                  </a:solidFill>
                  <a:latin typeface="Roboto"/>
                  <a:ea typeface="Roboto"/>
                  <a:cs typeface="Roboto"/>
                  <a:sym typeface="Roboto"/>
                </a:rPr>
                <a:t>Pretraining: COCO, Visual Genome, CC3M, CC12M, SBU Captions, 115M subset of LAION-400M.</a:t>
              </a:r>
              <a:endParaRPr sz="900">
                <a:solidFill>
                  <a:srgbClr val="FFFFFF"/>
                </a:solidFill>
                <a:latin typeface="Roboto"/>
                <a:ea typeface="Roboto"/>
                <a:cs typeface="Roboto"/>
                <a:sym typeface="Roboto"/>
              </a:endParaRPr>
            </a:p>
            <a:p>
              <a:pPr indent="0" lvl="0" marL="0" marR="0" rtl="0" algn="l">
                <a:lnSpc>
                  <a:spcPct val="115000"/>
                </a:lnSpc>
                <a:spcBef>
                  <a:spcPts val="1600"/>
                </a:spcBef>
                <a:spcAft>
                  <a:spcPts val="1600"/>
                </a:spcAft>
                <a:buNone/>
              </a:pPr>
              <a:r>
                <a:rPr lang="en" sz="900">
                  <a:solidFill>
                    <a:srgbClr val="FFFFFF"/>
                  </a:solidFill>
                  <a:latin typeface="Roboto"/>
                  <a:ea typeface="Roboto"/>
                  <a:cs typeface="Roboto"/>
                  <a:sym typeface="Roboto"/>
                </a:rPr>
                <a:t>Filtering: “CapFilt” model generates cleaner synthetic captions.</a:t>
              </a:r>
              <a:endParaRPr sz="900">
                <a:solidFill>
                  <a:srgbClr val="FFFFFF"/>
                </a:solidFill>
                <a:latin typeface="Roboto"/>
                <a:ea typeface="Roboto"/>
                <a:cs typeface="Roboto"/>
                <a:sym typeface="Roboto"/>
              </a:endParaRPr>
            </a:p>
          </p:txBody>
        </p:sp>
        <p:cxnSp>
          <p:nvCxnSpPr>
            <p:cNvPr id="284" name="Google Shape;284;p39"/>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sp>
        <p:nvSpPr>
          <p:cNvPr id="285" name="Google Shape;285;p39"/>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A7934B"/>
              </a:buClr>
              <a:buSzPts val="2700"/>
              <a:buFont typeface="Roboto"/>
              <a:buNone/>
            </a:pPr>
            <a:r>
              <a:rPr lang="en"/>
              <a:t>What datasets did previous architectures use ?</a:t>
            </a:r>
            <a:endParaRPr/>
          </a:p>
        </p:txBody>
      </p:sp>
      <p:sp>
        <p:nvSpPr>
          <p:cNvPr id="286" name="Google Shape;286;p39"/>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0"/>
          <p:cNvSpPr txBox="1"/>
          <p:nvPr>
            <p:ph type="title"/>
          </p:nvPr>
        </p:nvSpPr>
        <p:spPr>
          <a:xfrm>
            <a:off x="61325" y="0"/>
            <a:ext cx="8730900" cy="52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What were the problems with Previous Models/Datasets  ?</a:t>
            </a:r>
            <a:endParaRPr b="0" baseline="-25000"/>
          </a:p>
        </p:txBody>
      </p:sp>
      <p:graphicFrame>
        <p:nvGraphicFramePr>
          <p:cNvPr id="292" name="Google Shape;292;p40"/>
          <p:cNvGraphicFramePr/>
          <p:nvPr/>
        </p:nvGraphicFramePr>
        <p:xfrm>
          <a:off x="0" y="747675"/>
          <a:ext cx="3000000" cy="3000000"/>
        </p:xfrm>
        <a:graphic>
          <a:graphicData uri="http://schemas.openxmlformats.org/drawingml/2006/table">
            <a:tbl>
              <a:tblPr>
                <a:noFill/>
                <a:tableStyleId>{3E46CAC9-9B41-473D-B19D-2FD28A75F85C}</a:tableStyleId>
              </a:tblPr>
              <a:tblGrid>
                <a:gridCol w="399775"/>
                <a:gridCol w="1878075"/>
                <a:gridCol w="3776575"/>
                <a:gridCol w="2269375"/>
              </a:tblGrid>
              <a:tr h="525775">
                <a:tc>
                  <a:txBody>
                    <a:bodyPr/>
                    <a:lstStyle/>
                    <a:p>
                      <a:pPr indent="0" lvl="0" marL="0" rtl="0" algn="l">
                        <a:spcBef>
                          <a:spcPts val="0"/>
                        </a:spcBef>
                        <a:spcAft>
                          <a:spcPts val="0"/>
                        </a:spcAft>
                        <a:buNone/>
                      </a:pPr>
                      <a:r>
                        <a:rPr b="1" lang="en" sz="1200"/>
                        <a:t>#</a:t>
                      </a:r>
                      <a:endParaRPr b="1" sz="1200"/>
                    </a:p>
                  </a:txBody>
                  <a:tcPr marT="91425" marB="91425" marR="91425" marL="91425"/>
                </a:tc>
                <a:tc>
                  <a:txBody>
                    <a:bodyPr/>
                    <a:lstStyle/>
                    <a:p>
                      <a:pPr indent="0" lvl="0" marL="0" rtl="0" algn="l">
                        <a:spcBef>
                          <a:spcPts val="0"/>
                        </a:spcBef>
                        <a:spcAft>
                          <a:spcPts val="0"/>
                        </a:spcAft>
                        <a:buNone/>
                      </a:pPr>
                      <a:r>
                        <a:rPr b="1" lang="en" sz="1200"/>
                        <a:t>Problem in Previous Dataset</a:t>
                      </a:r>
                      <a:endParaRPr b="1" sz="1200"/>
                    </a:p>
                  </a:txBody>
                  <a:tcPr marT="91425" marB="91425" marR="91425" marL="91425"/>
                </a:tc>
                <a:tc>
                  <a:txBody>
                    <a:bodyPr/>
                    <a:lstStyle/>
                    <a:p>
                      <a:pPr indent="0" lvl="0" marL="0" rtl="0" algn="l">
                        <a:spcBef>
                          <a:spcPts val="0"/>
                        </a:spcBef>
                        <a:spcAft>
                          <a:spcPts val="0"/>
                        </a:spcAft>
                        <a:buNone/>
                      </a:pPr>
                      <a:r>
                        <a:rPr b="1" lang="en" sz="1200"/>
                        <a:t>Problem Cause</a:t>
                      </a:r>
                      <a:endParaRPr b="1" sz="1200"/>
                    </a:p>
                  </a:txBody>
                  <a:tcPr marT="91425" marB="91425" marR="91425" marL="91425"/>
                </a:tc>
                <a:tc>
                  <a:txBody>
                    <a:bodyPr/>
                    <a:lstStyle/>
                    <a:p>
                      <a:pPr indent="0" lvl="0" marL="0" rtl="0" algn="l">
                        <a:spcBef>
                          <a:spcPts val="0"/>
                        </a:spcBef>
                        <a:spcAft>
                          <a:spcPts val="0"/>
                        </a:spcAft>
                        <a:buNone/>
                      </a:pPr>
                      <a:r>
                        <a:rPr b="1" lang="en" sz="1200"/>
                        <a:t>Models or dataset affected</a:t>
                      </a:r>
                      <a:endParaRPr b="1" sz="1200"/>
                    </a:p>
                  </a:txBody>
                  <a:tcPr marT="91425" marB="91425" marR="91425" marL="91425"/>
                </a:tc>
              </a:tr>
              <a:tr h="613375">
                <a:tc>
                  <a:txBody>
                    <a:bodyPr/>
                    <a:lstStyle/>
                    <a:p>
                      <a:pPr indent="0" lvl="0" marL="0" rtl="0" algn="l">
                        <a:spcBef>
                          <a:spcPts val="0"/>
                        </a:spcBef>
                        <a:spcAft>
                          <a:spcPts val="0"/>
                        </a:spcAft>
                        <a:buNone/>
                      </a:pPr>
                      <a:r>
                        <a:rPr lang="en" sz="1000"/>
                        <a:t>1</a:t>
                      </a:r>
                      <a:endParaRPr sz="1000"/>
                    </a:p>
                  </a:txBody>
                  <a:tcPr marT="91425" marB="91425" marR="91425" marL="91425"/>
                </a:tc>
                <a:tc>
                  <a:txBody>
                    <a:bodyPr/>
                    <a:lstStyle/>
                    <a:p>
                      <a:pPr indent="0" lvl="0" marL="0" rtl="0" algn="l">
                        <a:spcBef>
                          <a:spcPts val="0"/>
                        </a:spcBef>
                        <a:spcAft>
                          <a:spcPts val="0"/>
                        </a:spcAft>
                        <a:buNone/>
                      </a:pPr>
                      <a:r>
                        <a:rPr b="1" lang="en" sz="900"/>
                        <a:t>Closed / Proprietary or Synthetic Data Loops</a:t>
                      </a:r>
                      <a:endParaRPr b="1" sz="900"/>
                    </a:p>
                  </a:txBody>
                  <a:tcPr marT="91425" marB="91425" marR="91425" marL="91425"/>
                </a:tc>
                <a:tc>
                  <a:txBody>
                    <a:bodyPr/>
                    <a:lstStyle/>
                    <a:p>
                      <a:pPr indent="0" lvl="0" marL="0" rtl="0" algn="l">
                        <a:spcBef>
                          <a:spcPts val="0"/>
                        </a:spcBef>
                        <a:spcAft>
                          <a:spcPts val="0"/>
                        </a:spcAft>
                        <a:buNone/>
                      </a:pPr>
                      <a:r>
                        <a:rPr lang="en" sz="900"/>
                        <a:t>Many instruction and alignment datasets were generated using GPT-4 / GPT-4V, causing “distillation of proprietary systems” and preventing reproducibility</a:t>
                      </a:r>
                      <a:endParaRPr sz="900"/>
                    </a:p>
                  </a:txBody>
                  <a:tcPr marT="91425" marB="91425" marR="91425" marL="91425"/>
                </a:tc>
                <a:tc>
                  <a:txBody>
                    <a:bodyPr/>
                    <a:lstStyle/>
                    <a:p>
                      <a:pPr indent="0" lvl="0" marL="0" rtl="0" algn="l">
                        <a:spcBef>
                          <a:spcPts val="0"/>
                        </a:spcBef>
                        <a:spcAft>
                          <a:spcPts val="0"/>
                        </a:spcAft>
                        <a:buNone/>
                      </a:pPr>
                      <a:r>
                        <a:rPr lang="en" sz="900"/>
                        <a:t>ShareGPT4V · LLaVA · InstructBLIP </a:t>
                      </a:r>
                      <a:r>
                        <a:rPr lang="en" sz="900"/>
                        <a:t>·</a:t>
                      </a:r>
                      <a:r>
                        <a:rPr lang="en" sz="900"/>
                        <a:t> Qwen-VL-Chat · Gemini · PaLI-Gemma</a:t>
                      </a:r>
                      <a:endParaRPr sz="900"/>
                    </a:p>
                  </a:txBody>
                  <a:tcPr marT="91425" marB="91425" marR="91425" marL="91425"/>
                </a:tc>
              </a:tr>
              <a:tr h="613375">
                <a:tc>
                  <a:txBody>
                    <a:bodyPr/>
                    <a:lstStyle/>
                    <a:p>
                      <a:pPr indent="0" lvl="0" marL="0" rtl="0" algn="l">
                        <a:spcBef>
                          <a:spcPts val="0"/>
                        </a:spcBef>
                        <a:spcAft>
                          <a:spcPts val="0"/>
                        </a:spcAft>
                        <a:buNone/>
                      </a:pPr>
                      <a:r>
                        <a:rPr lang="en" sz="1000"/>
                        <a:t>2</a:t>
                      </a:r>
                      <a:endParaRPr sz="1000"/>
                    </a:p>
                  </a:txBody>
                  <a:tcPr marT="91425" marB="91425" marR="91425" marL="91425"/>
                </a:tc>
                <a:tc>
                  <a:txBody>
                    <a:bodyPr/>
                    <a:lstStyle/>
                    <a:p>
                      <a:pPr indent="0" lvl="0" marL="0" rtl="0" algn="l">
                        <a:spcBef>
                          <a:spcPts val="0"/>
                        </a:spcBef>
                        <a:spcAft>
                          <a:spcPts val="0"/>
                        </a:spcAft>
                        <a:buNone/>
                      </a:pPr>
                      <a:r>
                        <a:rPr b="1" lang="en" sz="900"/>
                        <a:t>Noisy and Shallow Web Captions (Lack of Fine Detail)</a:t>
                      </a:r>
                      <a:endParaRPr b="1" sz="900"/>
                    </a:p>
                  </a:txBody>
                  <a:tcPr marT="91425" marB="91425" marR="91425" marL="91425"/>
                </a:tc>
                <a:tc>
                  <a:txBody>
                    <a:bodyPr/>
                    <a:lstStyle/>
                    <a:p>
                      <a:pPr indent="0" lvl="0" marL="0" rtl="0" algn="l">
                        <a:spcBef>
                          <a:spcPts val="0"/>
                        </a:spcBef>
                        <a:spcAft>
                          <a:spcPts val="0"/>
                        </a:spcAft>
                        <a:buNone/>
                      </a:pPr>
                      <a:r>
                        <a:rPr lang="en" sz="900"/>
                        <a:t>Web-scraped alt-text is short (~5–10 words), inconsistent, and object-level grounding is poor. This weakens fine-grained reasoning and counting.</a:t>
                      </a:r>
                      <a:endParaRPr sz="900"/>
                    </a:p>
                  </a:txBody>
                  <a:tcPr marT="91425" marB="91425" marR="91425" marL="91425"/>
                </a:tc>
                <a:tc>
                  <a:txBody>
                    <a:bodyPr/>
                    <a:lstStyle/>
                    <a:p>
                      <a:pPr indent="0" lvl="0" marL="0" rtl="0" algn="l">
                        <a:spcBef>
                          <a:spcPts val="0"/>
                        </a:spcBef>
                        <a:spcAft>
                          <a:spcPts val="0"/>
                        </a:spcAft>
                        <a:buNone/>
                      </a:pPr>
                      <a:r>
                        <a:rPr lang="en" sz="900"/>
                        <a:t>CLIP · ALIGN · LAION-400M/5B · DataComp · OpenCLIP</a:t>
                      </a:r>
                      <a:endParaRPr sz="900"/>
                    </a:p>
                  </a:txBody>
                  <a:tcPr marT="91425" marB="91425" marR="91425" marL="91425"/>
                </a:tc>
              </a:tr>
              <a:tr h="467350">
                <a:tc>
                  <a:txBody>
                    <a:bodyPr/>
                    <a:lstStyle/>
                    <a:p>
                      <a:pPr indent="0" lvl="0" marL="0" rtl="0" algn="l">
                        <a:spcBef>
                          <a:spcPts val="0"/>
                        </a:spcBef>
                        <a:spcAft>
                          <a:spcPts val="0"/>
                        </a:spcAft>
                        <a:buNone/>
                      </a:pPr>
                      <a:r>
                        <a:rPr lang="en" sz="1000"/>
                        <a:t>3</a:t>
                      </a:r>
                      <a:endParaRPr sz="10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Limited Grounding and Spatial Reasoning Data</a:t>
                      </a:r>
                      <a:endParaRPr b="1" sz="9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Earlier grounding/counting sets are small, single-target, or too easy, while web-scale data lacks coordinates</a:t>
                      </a:r>
                      <a:endParaRPr sz="9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CLIP · ALIGN · RefCOCO · RefCOCOg · CountBenchQA</a:t>
                      </a:r>
                      <a:endParaRPr sz="900"/>
                    </a:p>
                  </a:txBody>
                  <a:tcPr marT="91425" marB="91425" marR="91425" marL="91425">
                    <a:lnB cap="flat" cmpd="sng" w="9525">
                      <a:solidFill>
                        <a:srgbClr val="9E9E9E"/>
                      </a:solidFill>
                      <a:prstDash val="solid"/>
                      <a:round/>
                      <a:headEnd len="sm" w="sm" type="none"/>
                      <a:tailEnd len="sm" w="sm" type="none"/>
                    </a:lnB>
                  </a:tcPr>
                </a:tc>
              </a:tr>
              <a:tr h="467350">
                <a:tc>
                  <a:txBody>
                    <a:bodyPr/>
                    <a:lstStyle/>
                    <a:p>
                      <a:pPr indent="0" lvl="0" marL="0" rtl="0" algn="l">
                        <a:spcBef>
                          <a:spcPts val="0"/>
                        </a:spcBef>
                        <a:spcAft>
                          <a:spcPts val="0"/>
                        </a:spcAft>
                        <a:buNone/>
                      </a:pPr>
                      <a:r>
                        <a:rPr lang="en" sz="1000"/>
                        <a:t>4</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Costly and Low-Quality Human Captions</a:t>
                      </a:r>
                      <a:endParaRPr b="1"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Human annotation expensive; workers produce short, repetitive, copy-pasted captions (~11 words avg)</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COCO · Visual Genome · Flickr30k · CC3M/CC12M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3375">
                <a:tc>
                  <a:txBody>
                    <a:bodyPr/>
                    <a:lstStyle/>
                    <a:p>
                      <a:pPr indent="0" lvl="0" marL="0" rtl="0" algn="l">
                        <a:spcBef>
                          <a:spcPts val="0"/>
                        </a:spcBef>
                        <a:spcAft>
                          <a:spcPts val="0"/>
                        </a:spcAft>
                        <a:buNone/>
                      </a:pPr>
                      <a:r>
                        <a:rPr lang="en" sz="1000"/>
                        <a:t>5</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Missing Non-Photographic Modalities (Docs / Charts / Clocks)</a:t>
                      </a:r>
                      <a:endParaRPr b="1"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Prior datasets mostly natural photos; lack structured visual reasoning (documents, charts, diagrams, time)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CLIP · LAION · BLIP-2 · FLAVA · ViLT</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7350">
                <a:tc>
                  <a:txBody>
                    <a:bodyPr/>
                    <a:lstStyle/>
                    <a:p>
                      <a:pPr indent="0" lvl="0" marL="0" rtl="0" algn="l">
                        <a:spcBef>
                          <a:spcPts val="0"/>
                        </a:spcBef>
                        <a:spcAft>
                          <a:spcPts val="0"/>
                        </a:spcAft>
                        <a:buNone/>
                      </a:pPr>
                      <a:r>
                        <a:rPr lang="en" sz="1000"/>
                        <a:t>6</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Lack of Truly Open and Reproducible Pipelines</a:t>
                      </a:r>
                      <a:endParaRPr b="1"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Large VLMs trained on closed or undisclosed data; unclear preprocessing → no reproducibility</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Flamingo · ALIGN · Gemini · GPT-4V · PaLI-Gemma</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7350">
                <a:tc>
                  <a:txBody>
                    <a:bodyPr/>
                    <a:lstStyle/>
                    <a:p>
                      <a:pPr indent="0" lvl="0" marL="0" rtl="0" algn="l">
                        <a:spcBef>
                          <a:spcPts val="0"/>
                        </a:spcBef>
                        <a:spcAft>
                          <a:spcPts val="0"/>
                        </a:spcAft>
                        <a:buNone/>
                      </a:pPr>
                      <a:r>
                        <a:rPr lang="en" sz="1000"/>
                        <a:t>7</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Insufficient Multimodal Breadth and Balance</a:t>
                      </a:r>
                      <a:endParaRPr b="1"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Strong English and photographic bias; weak multilingual and multi-domain coverage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LAION · ALIGN · DataComp</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93" name="Google Shape;293;p40"/>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Data Collection</a:t>
            </a:r>
            <a:endParaRPr/>
          </a:p>
        </p:txBody>
      </p:sp>
      <p:sp>
        <p:nvSpPr>
          <p:cNvPr id="299" name="Google Shape;299;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2"/>
          <p:cNvSpPr txBox="1"/>
          <p:nvPr>
            <p:ph idx="4294967295" type="title"/>
          </p:nvPr>
        </p:nvSpPr>
        <p:spPr>
          <a:xfrm>
            <a:off x="6304225" y="1282275"/>
            <a:ext cx="2691600" cy="1554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latin typeface="Roboto"/>
                <a:ea typeface="Roboto"/>
                <a:cs typeface="Roboto"/>
                <a:sym typeface="Roboto"/>
              </a:rPr>
              <a:t>PixMo (Pixels for Molmo)</a:t>
            </a:r>
            <a:endParaRPr b="0"/>
          </a:p>
        </p:txBody>
      </p:sp>
      <p:grpSp>
        <p:nvGrpSpPr>
          <p:cNvPr id="305" name="Google Shape;305;p42"/>
          <p:cNvGrpSpPr/>
          <p:nvPr/>
        </p:nvGrpSpPr>
        <p:grpSpPr>
          <a:xfrm>
            <a:off x="58200" y="1597069"/>
            <a:ext cx="5957975" cy="643500"/>
            <a:chOff x="1593000" y="2322568"/>
            <a:chExt cx="5957975" cy="643500"/>
          </a:xfrm>
        </p:grpSpPr>
        <p:sp>
          <p:nvSpPr>
            <p:cNvPr id="306" name="Google Shape;306;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2"/>
            <p:cNvSpPr/>
            <p:nvPr/>
          </p:nvSpPr>
          <p:spPr>
            <a:xfrm flipH="1">
              <a:off x="2283025" y="2322575"/>
              <a:ext cx="1844400" cy="642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2"/>
            <p:cNvSpPr/>
            <p:nvPr/>
          </p:nvSpPr>
          <p:spPr>
            <a:xfrm rot="-5400000">
              <a:off x="3501574" y="1934671"/>
              <a:ext cx="643356" cy="1419149"/>
            </a:xfrm>
            <a:prstGeom prst="flowChartOffpageConnector">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PixMo- Points</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rgbClr val="FFFFFF"/>
                  </a:solidFill>
                  <a:latin typeface="Roboto Medium"/>
                  <a:ea typeface="Roboto Medium"/>
                  <a:cs typeface="Roboto Medium"/>
                  <a:sym typeface="Roboto Medium"/>
                </a:rPr>
                <a:t>Pointing for grounding &amp; counting</a:t>
              </a:r>
              <a:endParaRPr sz="1000">
                <a:solidFill>
                  <a:srgbClr val="FFFFFF"/>
                </a:solidFill>
                <a:latin typeface="Roboto Medium"/>
                <a:ea typeface="Roboto Medium"/>
                <a:cs typeface="Roboto Medium"/>
                <a:sym typeface="Roboto Medium"/>
              </a:endParaRPr>
            </a:p>
          </p:txBody>
        </p:sp>
        <p:sp>
          <p:nvSpPr>
            <p:cNvPr id="310" name="Google Shape;310;p42"/>
            <p:cNvSpPr/>
            <p:nvPr/>
          </p:nvSpPr>
          <p:spPr>
            <a:xfrm>
              <a:off x="1593000" y="2322568"/>
              <a:ext cx="690000" cy="642300"/>
            </a:xfrm>
            <a:prstGeom prst="rect">
              <a:avLst/>
            </a:prstGeom>
            <a:solidFill>
              <a:srgbClr val="0D5C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2"/>
            <p:cNvSpPr/>
            <p:nvPr/>
          </p:nvSpPr>
          <p:spPr>
            <a:xfrm>
              <a:off x="1593000" y="2322575"/>
              <a:ext cx="690000" cy="642600"/>
            </a:xfrm>
            <a:prstGeom prst="rect">
              <a:avLst/>
            </a:prstGeom>
            <a:solidFill>
              <a:srgbClr val="0E63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312" name="Google Shape;312;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0C57D3"/>
                </a:buClr>
                <a:buSzPts val="800"/>
                <a:buFont typeface="Roboto"/>
                <a:buChar char="●"/>
              </a:pPr>
              <a:r>
                <a:rPr b="1" lang="en" sz="800">
                  <a:solidFill>
                    <a:srgbClr val="0C57D3"/>
                  </a:solidFill>
                  <a:latin typeface="Roboto"/>
                  <a:ea typeface="Roboto"/>
                  <a:cs typeface="Roboto"/>
                  <a:sym typeface="Roboto"/>
                </a:rPr>
                <a:t>Goal-1</a:t>
              </a:r>
              <a:r>
                <a:rPr lang="en" sz="800">
                  <a:solidFill>
                    <a:srgbClr val="0C57D3"/>
                  </a:solidFill>
                  <a:latin typeface="Roboto"/>
                  <a:ea typeface="Roboto"/>
                  <a:cs typeface="Roboto"/>
                  <a:sym typeface="Roboto"/>
                </a:rPr>
                <a:t>: - </a:t>
              </a:r>
              <a:r>
                <a:rPr i="1" lang="en" sz="800">
                  <a:solidFill>
                    <a:schemeClr val="dk1"/>
                  </a:solidFill>
                  <a:latin typeface="Roboto"/>
                  <a:ea typeface="Roboto"/>
                  <a:cs typeface="Roboto"/>
                  <a:sym typeface="Roboto"/>
                </a:rPr>
                <a:t>Grounding:</a:t>
              </a:r>
              <a:r>
                <a:rPr lang="en" sz="800">
                  <a:solidFill>
                    <a:srgbClr val="0C57D3"/>
                  </a:solidFill>
                  <a:latin typeface="Roboto"/>
                  <a:ea typeface="Roboto"/>
                  <a:cs typeface="Roboto"/>
                  <a:sym typeface="Roboto"/>
                </a:rPr>
                <a:t> point to items described by text</a:t>
              </a:r>
              <a:endParaRPr sz="800">
                <a:solidFill>
                  <a:srgbClr val="0C57D3"/>
                </a:solidFill>
                <a:latin typeface="Roboto"/>
                <a:ea typeface="Roboto"/>
                <a:cs typeface="Roboto"/>
                <a:sym typeface="Roboto"/>
              </a:endParaRPr>
            </a:p>
            <a:p>
              <a:pPr indent="-279400" lvl="0" marL="457200" marR="0" rtl="0" algn="l">
                <a:lnSpc>
                  <a:spcPct val="115000"/>
                </a:lnSpc>
                <a:spcBef>
                  <a:spcPts val="0"/>
                </a:spcBef>
                <a:spcAft>
                  <a:spcPts val="0"/>
                </a:spcAft>
                <a:buClr>
                  <a:srgbClr val="0C57D3"/>
                </a:buClr>
                <a:buSzPts val="800"/>
                <a:buFont typeface="Roboto"/>
                <a:buChar char="●"/>
              </a:pPr>
              <a:r>
                <a:rPr b="1" lang="en" sz="800">
                  <a:solidFill>
                    <a:srgbClr val="0C57D3"/>
                  </a:solidFill>
                  <a:latin typeface="Roboto"/>
                  <a:ea typeface="Roboto"/>
                  <a:cs typeface="Roboto"/>
                  <a:sym typeface="Roboto"/>
                </a:rPr>
                <a:t>Goal-2</a:t>
              </a:r>
              <a:r>
                <a:rPr lang="en" sz="800">
                  <a:solidFill>
                    <a:srgbClr val="0C57D3"/>
                  </a:solidFill>
                  <a:latin typeface="Roboto"/>
                  <a:ea typeface="Roboto"/>
                  <a:cs typeface="Roboto"/>
                  <a:sym typeface="Roboto"/>
                </a:rPr>
                <a:t>: - </a:t>
              </a:r>
              <a:r>
                <a:rPr i="1" lang="en" sz="800">
                  <a:solidFill>
                    <a:schemeClr val="dk1"/>
                  </a:solidFill>
                  <a:latin typeface="Roboto"/>
                  <a:ea typeface="Roboto"/>
                  <a:cs typeface="Roboto"/>
                  <a:sym typeface="Roboto"/>
                </a:rPr>
                <a:t>Counting:</a:t>
              </a:r>
              <a:r>
                <a:rPr lang="en" sz="800">
                  <a:solidFill>
                    <a:srgbClr val="0C57D3"/>
                  </a:solidFill>
                  <a:latin typeface="Roboto"/>
                  <a:ea typeface="Roboto"/>
                  <a:cs typeface="Roboto"/>
                  <a:sym typeface="Roboto"/>
                </a:rPr>
                <a:t> count by pointing each instance</a:t>
              </a:r>
              <a:endParaRPr sz="800">
                <a:solidFill>
                  <a:srgbClr val="0C57D3"/>
                </a:solidFill>
                <a:latin typeface="Roboto"/>
                <a:ea typeface="Roboto"/>
                <a:cs typeface="Roboto"/>
                <a:sym typeface="Roboto"/>
              </a:endParaRPr>
            </a:p>
            <a:p>
              <a:pPr indent="-279400" lvl="0" marL="457200" marR="0" rtl="0" algn="l">
                <a:lnSpc>
                  <a:spcPct val="115000"/>
                </a:lnSpc>
                <a:spcBef>
                  <a:spcPts val="0"/>
                </a:spcBef>
                <a:spcAft>
                  <a:spcPts val="0"/>
                </a:spcAft>
                <a:buClr>
                  <a:srgbClr val="0C57D3"/>
                </a:buClr>
                <a:buSzPts val="800"/>
                <a:buFont typeface="Roboto"/>
                <a:buChar char="●"/>
              </a:pPr>
              <a:r>
                <a:rPr b="1" lang="en" sz="800">
                  <a:solidFill>
                    <a:srgbClr val="0C57D3"/>
                  </a:solidFill>
                  <a:latin typeface="Roboto"/>
                  <a:ea typeface="Roboto"/>
                  <a:cs typeface="Roboto"/>
                  <a:sym typeface="Roboto"/>
                </a:rPr>
                <a:t>Goal -3</a:t>
              </a:r>
              <a:r>
                <a:rPr lang="en" sz="800">
                  <a:solidFill>
                    <a:srgbClr val="0C57D3"/>
                  </a:solidFill>
                  <a:latin typeface="Roboto"/>
                  <a:ea typeface="Roboto"/>
                  <a:cs typeface="Roboto"/>
                  <a:sym typeface="Roboto"/>
                </a:rPr>
                <a:t>: - </a:t>
              </a:r>
              <a:r>
                <a:rPr i="1" lang="en" sz="800">
                  <a:solidFill>
                    <a:schemeClr val="dk1"/>
                  </a:solidFill>
                  <a:latin typeface="Roboto"/>
                  <a:ea typeface="Roboto"/>
                  <a:cs typeface="Roboto"/>
                  <a:sym typeface="Roboto"/>
                </a:rPr>
                <a:t>Explanations:</a:t>
              </a:r>
              <a:r>
                <a:rPr lang="en" sz="800">
                  <a:solidFill>
                    <a:srgbClr val="0C57D3"/>
                  </a:solidFill>
                  <a:latin typeface="Roboto"/>
                  <a:ea typeface="Roboto"/>
                  <a:cs typeface="Roboto"/>
                  <a:sym typeface="Roboto"/>
                </a:rPr>
                <a:t> use points as visual evidence in answers</a:t>
              </a:r>
              <a:endParaRPr sz="800">
                <a:solidFill>
                  <a:srgbClr val="0C57D3"/>
                </a:solidFill>
                <a:latin typeface="Roboto"/>
                <a:ea typeface="Roboto"/>
                <a:cs typeface="Roboto"/>
                <a:sym typeface="Roboto"/>
              </a:endParaRPr>
            </a:p>
          </p:txBody>
        </p:sp>
      </p:grpSp>
      <p:grpSp>
        <p:nvGrpSpPr>
          <p:cNvPr id="313" name="Google Shape;313;p42"/>
          <p:cNvGrpSpPr/>
          <p:nvPr/>
        </p:nvGrpSpPr>
        <p:grpSpPr>
          <a:xfrm>
            <a:off x="58200" y="942210"/>
            <a:ext cx="5957975" cy="643500"/>
            <a:chOff x="1593000" y="2322568"/>
            <a:chExt cx="5957975" cy="643500"/>
          </a:xfrm>
        </p:grpSpPr>
        <p:sp>
          <p:nvSpPr>
            <p:cNvPr id="314" name="Google Shape;314;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2"/>
            <p:cNvSpPr/>
            <p:nvPr/>
          </p:nvSpPr>
          <p:spPr>
            <a:xfrm flipH="1">
              <a:off x="2283025" y="2322575"/>
              <a:ext cx="1844400" cy="642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2"/>
            <p:cNvSpPr/>
            <p:nvPr/>
          </p:nvSpPr>
          <p:spPr>
            <a:xfrm rot="-5400000">
              <a:off x="3501574" y="1934671"/>
              <a:ext cx="643356" cy="1419149"/>
            </a:xfrm>
            <a:prstGeom prst="flowChartOffpageConnector">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PixMo-Ask Model Anything</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rgbClr val="FFFFFF"/>
                  </a:solidFill>
                  <a:latin typeface="Roboto Medium"/>
                  <a:ea typeface="Roboto Medium"/>
                  <a:cs typeface="Roboto Medium"/>
                  <a:sym typeface="Roboto Medium"/>
                </a:rPr>
                <a:t>Free-form Q&amp;A for instruction following</a:t>
              </a:r>
              <a:endParaRPr sz="1000">
                <a:solidFill>
                  <a:srgbClr val="FFFFFF"/>
                </a:solidFill>
                <a:latin typeface="Roboto Medium"/>
                <a:ea typeface="Roboto Medium"/>
                <a:cs typeface="Roboto Medium"/>
                <a:sym typeface="Roboto Medium"/>
              </a:endParaRPr>
            </a:p>
          </p:txBody>
        </p:sp>
        <p:sp>
          <p:nvSpPr>
            <p:cNvPr id="318" name="Google Shape;318;p42"/>
            <p:cNvSpPr/>
            <p:nvPr/>
          </p:nvSpPr>
          <p:spPr>
            <a:xfrm>
              <a:off x="1593000" y="2322568"/>
              <a:ext cx="690000" cy="642300"/>
            </a:xfrm>
            <a:prstGeom prst="rect">
              <a:avLst/>
            </a:prstGeom>
            <a:solidFill>
              <a:srgbClr val="0D5C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2"/>
            <p:cNvSpPr/>
            <p:nvPr/>
          </p:nvSpPr>
          <p:spPr>
            <a:xfrm>
              <a:off x="1593000" y="2322575"/>
              <a:ext cx="690000" cy="642600"/>
            </a:xfrm>
            <a:prstGeom prst="rect">
              <a:avLst/>
            </a:prstGeom>
            <a:solidFill>
              <a:srgbClr val="0E63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320" name="Google Shape;320;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0C57D3"/>
                </a:buClr>
                <a:buSzPts val="800"/>
                <a:buFont typeface="Roboto"/>
                <a:buChar char="●"/>
              </a:pPr>
              <a:r>
                <a:rPr b="1" lang="en" sz="800">
                  <a:solidFill>
                    <a:srgbClr val="0C57D3"/>
                  </a:solidFill>
                  <a:latin typeface="Roboto"/>
                  <a:ea typeface="Roboto"/>
                  <a:cs typeface="Roboto"/>
                  <a:sym typeface="Roboto"/>
                </a:rPr>
                <a:t>Goal</a:t>
              </a:r>
              <a:r>
                <a:rPr lang="en" sz="800">
                  <a:solidFill>
                    <a:srgbClr val="0C57D3"/>
                  </a:solidFill>
                  <a:latin typeface="Roboto"/>
                  <a:ea typeface="Roboto"/>
                  <a:cs typeface="Roboto"/>
                  <a:sym typeface="Roboto"/>
                </a:rPr>
                <a:t>: Teach the model to answer diverse, realistic questions grounded in the image.</a:t>
              </a:r>
              <a:endParaRPr sz="800">
                <a:solidFill>
                  <a:srgbClr val="0C57D3"/>
                </a:solidFill>
                <a:latin typeface="Roboto"/>
                <a:ea typeface="Roboto"/>
                <a:cs typeface="Roboto"/>
                <a:sym typeface="Roboto"/>
              </a:endParaRPr>
            </a:p>
          </p:txBody>
        </p:sp>
      </p:grpSp>
      <p:grpSp>
        <p:nvGrpSpPr>
          <p:cNvPr id="321" name="Google Shape;321;p42"/>
          <p:cNvGrpSpPr/>
          <p:nvPr/>
        </p:nvGrpSpPr>
        <p:grpSpPr>
          <a:xfrm>
            <a:off x="58200" y="287335"/>
            <a:ext cx="5957975" cy="643500"/>
            <a:chOff x="1593000" y="2322568"/>
            <a:chExt cx="5957975" cy="643500"/>
          </a:xfrm>
        </p:grpSpPr>
        <p:sp>
          <p:nvSpPr>
            <p:cNvPr id="322" name="Google Shape;322;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2"/>
            <p:cNvSpPr/>
            <p:nvPr/>
          </p:nvSpPr>
          <p:spPr>
            <a:xfrm flipH="1">
              <a:off x="2283025" y="2322575"/>
              <a:ext cx="1844400" cy="642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2"/>
            <p:cNvSpPr/>
            <p:nvPr/>
          </p:nvSpPr>
          <p:spPr>
            <a:xfrm rot="-5400000">
              <a:off x="3501574" y="1934671"/>
              <a:ext cx="643356" cy="1419149"/>
            </a:xfrm>
            <a:prstGeom prst="flowChartOffpageConnector">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Medium"/>
                  <a:ea typeface="Roboto Medium"/>
                  <a:cs typeface="Roboto Medium"/>
                  <a:sym typeface="Roboto Medium"/>
                </a:rPr>
                <a:t>PixMo-Cap</a:t>
              </a:r>
              <a:endParaRPr sz="10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rgbClr val="FFFFFF"/>
                  </a:solidFill>
                  <a:latin typeface="Roboto Medium"/>
                  <a:ea typeface="Roboto Medium"/>
                  <a:cs typeface="Roboto Medium"/>
                  <a:sym typeface="Roboto Medium"/>
                </a:rPr>
                <a:t>Dense captions for pre-training</a:t>
              </a:r>
              <a:endParaRPr sz="800">
                <a:solidFill>
                  <a:srgbClr val="FFFFFF"/>
                </a:solidFill>
                <a:latin typeface="Roboto Medium"/>
                <a:ea typeface="Roboto Medium"/>
                <a:cs typeface="Roboto Medium"/>
                <a:sym typeface="Roboto Medium"/>
              </a:endParaRPr>
            </a:p>
          </p:txBody>
        </p:sp>
        <p:sp>
          <p:nvSpPr>
            <p:cNvPr id="326" name="Google Shape;326;p42"/>
            <p:cNvSpPr/>
            <p:nvPr/>
          </p:nvSpPr>
          <p:spPr>
            <a:xfrm>
              <a:off x="1593000" y="2322568"/>
              <a:ext cx="690000" cy="642300"/>
            </a:xfrm>
            <a:prstGeom prst="rect">
              <a:avLst/>
            </a:prstGeom>
            <a:solidFill>
              <a:srgbClr val="0D5C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2"/>
            <p:cNvSpPr/>
            <p:nvPr/>
          </p:nvSpPr>
          <p:spPr>
            <a:xfrm>
              <a:off x="1593000" y="2322575"/>
              <a:ext cx="690000" cy="642600"/>
            </a:xfrm>
            <a:prstGeom prst="rect">
              <a:avLst/>
            </a:prstGeom>
            <a:solidFill>
              <a:srgbClr val="0E63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328" name="Google Shape;328;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marR="0" rtl="0" algn="l">
                <a:lnSpc>
                  <a:spcPct val="115000"/>
                </a:lnSpc>
                <a:spcBef>
                  <a:spcPts val="0"/>
                </a:spcBef>
                <a:spcAft>
                  <a:spcPts val="0"/>
                </a:spcAft>
                <a:buClr>
                  <a:srgbClr val="0C57D3"/>
                </a:buClr>
                <a:buSzPts val="800"/>
                <a:buFont typeface="Roboto"/>
                <a:buChar char="●"/>
              </a:pPr>
              <a:r>
                <a:rPr b="1" lang="en" sz="800">
                  <a:solidFill>
                    <a:srgbClr val="0C57D3"/>
                  </a:solidFill>
                  <a:latin typeface="Roboto"/>
                  <a:ea typeface="Roboto"/>
                  <a:cs typeface="Roboto"/>
                  <a:sym typeface="Roboto"/>
                </a:rPr>
                <a:t>Goal</a:t>
              </a:r>
              <a:r>
                <a:rPr lang="en" sz="800">
                  <a:solidFill>
                    <a:srgbClr val="0C57D3"/>
                  </a:solidFill>
                  <a:latin typeface="Roboto"/>
                  <a:ea typeface="Roboto"/>
                  <a:cs typeface="Roboto"/>
                  <a:sym typeface="Roboto"/>
                </a:rPr>
                <a:t>: Teach broad visual understanding with very detailed descriptions.</a:t>
              </a:r>
              <a:endParaRPr sz="800">
                <a:solidFill>
                  <a:srgbClr val="0C57D3"/>
                </a:solidFill>
                <a:latin typeface="Roboto"/>
                <a:ea typeface="Roboto"/>
                <a:cs typeface="Roboto"/>
                <a:sym typeface="Roboto"/>
              </a:endParaRPr>
            </a:p>
          </p:txBody>
        </p:sp>
      </p:grpSp>
      <p:grpSp>
        <p:nvGrpSpPr>
          <p:cNvPr id="329" name="Google Shape;329;p42"/>
          <p:cNvGrpSpPr/>
          <p:nvPr/>
        </p:nvGrpSpPr>
        <p:grpSpPr>
          <a:xfrm>
            <a:off x="58188" y="2906836"/>
            <a:ext cx="5957975" cy="643500"/>
            <a:chOff x="1593000" y="2322568"/>
            <a:chExt cx="5957975" cy="643500"/>
          </a:xfrm>
        </p:grpSpPr>
        <p:sp>
          <p:nvSpPr>
            <p:cNvPr id="330" name="Google Shape;330;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2"/>
            <p:cNvSpPr/>
            <p:nvPr/>
          </p:nvSpPr>
          <p:spPr>
            <a:xfrm flipH="1">
              <a:off x="2283025" y="2322575"/>
              <a:ext cx="1844400" cy="642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2"/>
            <p:cNvSpPr/>
            <p:nvPr/>
          </p:nvSpPr>
          <p:spPr>
            <a:xfrm rot="-5400000">
              <a:off x="3501574" y="1934671"/>
              <a:ext cx="643356" cy="1419149"/>
            </a:xfrm>
            <a:prstGeom prst="flowChartOffpageConnector">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lt1"/>
                  </a:solidFill>
                  <a:latin typeface="Roboto Medium"/>
                  <a:ea typeface="Roboto Medium"/>
                  <a:cs typeface="Roboto Medium"/>
                  <a:sym typeface="Roboto Medium"/>
                </a:rPr>
                <a:t>PixMo- Docs</a:t>
              </a:r>
              <a:endParaRPr sz="8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chemeClr val="lt1"/>
                  </a:solidFill>
                  <a:latin typeface="Roboto Medium"/>
                  <a:ea typeface="Roboto Medium"/>
                  <a:cs typeface="Roboto Medium"/>
                  <a:sym typeface="Roboto Medium"/>
                </a:rPr>
                <a:t>Code-generated docs/charts/tables/diagrams</a:t>
              </a:r>
              <a:endParaRPr sz="800">
                <a:solidFill>
                  <a:schemeClr val="lt1"/>
                </a:solidFill>
                <a:latin typeface="Roboto Medium"/>
                <a:ea typeface="Roboto Medium"/>
                <a:cs typeface="Roboto Medium"/>
                <a:sym typeface="Roboto Medium"/>
              </a:endParaRPr>
            </a:p>
          </p:txBody>
        </p:sp>
        <p:sp>
          <p:nvSpPr>
            <p:cNvPr id="334" name="Google Shape;334;p42"/>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2"/>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336" name="Google Shape;336;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0B713F"/>
                </a:buClr>
                <a:buSzPts val="800"/>
                <a:buFont typeface="Roboto"/>
                <a:buChar char="●"/>
              </a:pPr>
              <a:r>
                <a:rPr b="1" lang="en" sz="800">
                  <a:solidFill>
                    <a:srgbClr val="0B713F"/>
                  </a:solidFill>
                  <a:latin typeface="Roboto"/>
                  <a:ea typeface="Roboto"/>
                  <a:cs typeface="Roboto"/>
                  <a:sym typeface="Roboto"/>
                </a:rPr>
                <a:t>Goal</a:t>
              </a:r>
              <a:r>
                <a:rPr lang="en" sz="800">
                  <a:solidFill>
                    <a:srgbClr val="0B713F"/>
                  </a:solidFill>
                  <a:latin typeface="Roboto"/>
                  <a:ea typeface="Roboto"/>
                  <a:cs typeface="Roboto"/>
                  <a:sym typeface="Roboto"/>
                </a:rPr>
                <a:t>: Teach OCR, chart/table reasoning, and doc understanding.</a:t>
              </a:r>
              <a:endParaRPr sz="800">
                <a:solidFill>
                  <a:srgbClr val="0B713F"/>
                </a:solidFill>
                <a:latin typeface="Roboto"/>
                <a:ea typeface="Roboto"/>
                <a:cs typeface="Roboto"/>
                <a:sym typeface="Roboto"/>
              </a:endParaRPr>
            </a:p>
          </p:txBody>
        </p:sp>
      </p:grpSp>
      <p:grpSp>
        <p:nvGrpSpPr>
          <p:cNvPr id="337" name="Google Shape;337;p42"/>
          <p:cNvGrpSpPr/>
          <p:nvPr/>
        </p:nvGrpSpPr>
        <p:grpSpPr>
          <a:xfrm>
            <a:off x="58188" y="2251959"/>
            <a:ext cx="5957975" cy="643500"/>
            <a:chOff x="1593000" y="2322568"/>
            <a:chExt cx="5957975" cy="643500"/>
          </a:xfrm>
        </p:grpSpPr>
        <p:sp>
          <p:nvSpPr>
            <p:cNvPr id="338" name="Google Shape;338;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2"/>
            <p:cNvSpPr/>
            <p:nvPr/>
          </p:nvSpPr>
          <p:spPr>
            <a:xfrm flipH="1">
              <a:off x="2283025" y="2322575"/>
              <a:ext cx="1844400" cy="642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2"/>
            <p:cNvSpPr/>
            <p:nvPr/>
          </p:nvSpPr>
          <p:spPr>
            <a:xfrm rot="-5400000">
              <a:off x="3501574" y="1934671"/>
              <a:ext cx="643356" cy="1419149"/>
            </a:xfrm>
            <a:prstGeom prst="flowChartOffpageConnector">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lt1"/>
                  </a:solidFill>
                  <a:latin typeface="Roboto Medium"/>
                  <a:ea typeface="Roboto Medium"/>
                  <a:cs typeface="Roboto Medium"/>
                  <a:sym typeface="Roboto Medium"/>
                </a:rPr>
                <a:t>PixMo- CapQA</a:t>
              </a:r>
              <a:endParaRPr sz="10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chemeClr val="lt1"/>
                  </a:solidFill>
                  <a:latin typeface="Roboto Medium"/>
                  <a:ea typeface="Roboto Medium"/>
                  <a:cs typeface="Roboto Medium"/>
                  <a:sym typeface="Roboto Medium"/>
                </a:rPr>
                <a:t>QA from dense captions</a:t>
              </a:r>
              <a:endParaRPr sz="800">
                <a:solidFill>
                  <a:schemeClr val="lt1"/>
                </a:solidFill>
                <a:latin typeface="Roboto Medium"/>
                <a:ea typeface="Roboto Medium"/>
                <a:cs typeface="Roboto Medium"/>
                <a:sym typeface="Roboto Medium"/>
              </a:endParaRPr>
            </a:p>
          </p:txBody>
        </p:sp>
        <p:sp>
          <p:nvSpPr>
            <p:cNvPr id="342" name="Google Shape;342;p42"/>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344" name="Google Shape;344;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0B713F"/>
                </a:buClr>
                <a:buSzPts val="800"/>
                <a:buFont typeface="Roboto"/>
                <a:buChar char="●"/>
              </a:pPr>
              <a:r>
                <a:rPr b="1" lang="en" sz="800">
                  <a:solidFill>
                    <a:srgbClr val="0B713F"/>
                  </a:solidFill>
                  <a:latin typeface="Roboto"/>
                  <a:ea typeface="Roboto"/>
                  <a:cs typeface="Roboto"/>
                  <a:sym typeface="Roboto"/>
                </a:rPr>
                <a:t>Goal</a:t>
              </a:r>
              <a:r>
                <a:rPr lang="en" sz="800">
                  <a:solidFill>
                    <a:srgbClr val="0B713F"/>
                  </a:solidFill>
                  <a:latin typeface="Roboto"/>
                  <a:ea typeface="Roboto"/>
                  <a:cs typeface="Roboto"/>
                  <a:sym typeface="Roboto"/>
                </a:rPr>
                <a:t>: Expand QA coverage cheaply without VLMs.</a:t>
              </a:r>
              <a:endParaRPr sz="800">
                <a:solidFill>
                  <a:srgbClr val="0B713F"/>
                </a:solidFill>
                <a:latin typeface="Roboto"/>
                <a:ea typeface="Roboto"/>
                <a:cs typeface="Roboto"/>
                <a:sym typeface="Roboto"/>
              </a:endParaRPr>
            </a:p>
          </p:txBody>
        </p:sp>
      </p:grpSp>
      <p:grpSp>
        <p:nvGrpSpPr>
          <p:cNvPr id="345" name="Google Shape;345;p42"/>
          <p:cNvGrpSpPr/>
          <p:nvPr/>
        </p:nvGrpSpPr>
        <p:grpSpPr>
          <a:xfrm>
            <a:off x="58188" y="3561704"/>
            <a:ext cx="5957975" cy="643500"/>
            <a:chOff x="1593000" y="2322568"/>
            <a:chExt cx="5957975" cy="643500"/>
          </a:xfrm>
        </p:grpSpPr>
        <p:sp>
          <p:nvSpPr>
            <p:cNvPr id="346" name="Google Shape;346;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2"/>
            <p:cNvSpPr/>
            <p:nvPr/>
          </p:nvSpPr>
          <p:spPr>
            <a:xfrm flipH="1">
              <a:off x="2283025" y="2322575"/>
              <a:ext cx="1844400" cy="642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p:nvPr/>
          </p:nvSpPr>
          <p:spPr>
            <a:xfrm rot="-5400000">
              <a:off x="3501574" y="1934671"/>
              <a:ext cx="643356" cy="1419149"/>
            </a:xfrm>
            <a:prstGeom prst="flowChartOffpageConnector">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lt1"/>
                  </a:solidFill>
                  <a:latin typeface="Roboto Medium"/>
                  <a:ea typeface="Roboto Medium"/>
                  <a:cs typeface="Roboto Medium"/>
                  <a:sym typeface="Roboto Medium"/>
                </a:rPr>
                <a:t>PixMo- Clocks</a:t>
              </a:r>
              <a:endParaRPr sz="10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chemeClr val="lt1"/>
                  </a:solidFill>
                  <a:latin typeface="Roboto Medium"/>
                  <a:ea typeface="Roboto Medium"/>
                  <a:cs typeface="Roboto Medium"/>
                  <a:sym typeface="Roboto Medium"/>
                </a:rPr>
                <a:t>Realistic time reading</a:t>
              </a:r>
              <a:endParaRPr sz="800">
                <a:solidFill>
                  <a:schemeClr val="lt1"/>
                </a:solidFill>
                <a:latin typeface="Roboto Medium"/>
                <a:ea typeface="Roboto Medium"/>
                <a:cs typeface="Roboto Medium"/>
                <a:sym typeface="Roboto Medium"/>
              </a:endParaRPr>
            </a:p>
          </p:txBody>
        </p:sp>
        <p:sp>
          <p:nvSpPr>
            <p:cNvPr id="350" name="Google Shape;350;p42"/>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2"/>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06</a:t>
              </a:r>
              <a:endParaRPr sz="2600">
                <a:solidFill>
                  <a:srgbClr val="FFFFFF"/>
                </a:solidFill>
                <a:latin typeface="Roboto Thin"/>
                <a:ea typeface="Roboto Thin"/>
                <a:cs typeface="Roboto Thin"/>
                <a:sym typeface="Roboto Thin"/>
              </a:endParaRPr>
            </a:p>
          </p:txBody>
        </p:sp>
        <p:sp>
          <p:nvSpPr>
            <p:cNvPr id="352" name="Google Shape;352;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0B713F"/>
                </a:buClr>
                <a:buSzPts val="800"/>
                <a:buFont typeface="Roboto"/>
                <a:buChar char="●"/>
              </a:pPr>
              <a:r>
                <a:rPr b="1" lang="en" sz="800">
                  <a:solidFill>
                    <a:srgbClr val="0B713F"/>
                  </a:solidFill>
                  <a:latin typeface="Roboto"/>
                  <a:ea typeface="Roboto"/>
                  <a:cs typeface="Roboto"/>
                  <a:sym typeface="Roboto"/>
                </a:rPr>
                <a:t>Goal</a:t>
              </a:r>
              <a:r>
                <a:rPr lang="en" sz="800">
                  <a:solidFill>
                    <a:srgbClr val="0B713F"/>
                  </a:solidFill>
                  <a:latin typeface="Roboto"/>
                  <a:ea typeface="Roboto"/>
                  <a:cs typeface="Roboto"/>
                  <a:sym typeface="Roboto"/>
                </a:rPr>
                <a:t>: Robust time-telling from analog watch faces.</a:t>
              </a:r>
              <a:endParaRPr sz="800">
                <a:solidFill>
                  <a:srgbClr val="0B713F"/>
                </a:solidFill>
                <a:latin typeface="Roboto"/>
                <a:ea typeface="Roboto"/>
                <a:cs typeface="Roboto"/>
                <a:sym typeface="Roboto"/>
              </a:endParaRPr>
            </a:p>
          </p:txBody>
        </p:sp>
      </p:grpSp>
      <p:grpSp>
        <p:nvGrpSpPr>
          <p:cNvPr id="353" name="Google Shape;353;p42"/>
          <p:cNvGrpSpPr/>
          <p:nvPr/>
        </p:nvGrpSpPr>
        <p:grpSpPr>
          <a:xfrm>
            <a:off x="58188" y="4216579"/>
            <a:ext cx="5957975" cy="643500"/>
            <a:chOff x="1593000" y="2322568"/>
            <a:chExt cx="5957975" cy="643500"/>
          </a:xfrm>
        </p:grpSpPr>
        <p:sp>
          <p:nvSpPr>
            <p:cNvPr id="354" name="Google Shape;354;p42"/>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2"/>
            <p:cNvSpPr/>
            <p:nvPr/>
          </p:nvSpPr>
          <p:spPr>
            <a:xfrm flipH="1">
              <a:off x="2283025" y="2322575"/>
              <a:ext cx="1844400" cy="642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2"/>
            <p:cNvSpPr/>
            <p:nvPr/>
          </p:nvSpPr>
          <p:spPr>
            <a:xfrm rot="-5400000">
              <a:off x="3501574" y="1934671"/>
              <a:ext cx="643356" cy="1419149"/>
            </a:xfrm>
            <a:prstGeom prst="flowChartOffpageConnector">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2"/>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lt1"/>
                  </a:solidFill>
                  <a:latin typeface="Roboto Medium"/>
                  <a:ea typeface="Roboto Medium"/>
                  <a:cs typeface="Roboto Medium"/>
                  <a:sym typeface="Roboto Medium"/>
                </a:rPr>
                <a:t>PixMo- Count</a:t>
              </a:r>
              <a:endParaRPr sz="10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800">
                  <a:solidFill>
                    <a:schemeClr val="lt1"/>
                  </a:solidFill>
                  <a:latin typeface="Roboto Medium"/>
                  <a:ea typeface="Roboto Medium"/>
                  <a:cs typeface="Roboto Medium"/>
                  <a:sym typeface="Roboto Medium"/>
                </a:rPr>
                <a:t>O</a:t>
              </a:r>
              <a:r>
                <a:rPr lang="en" sz="800">
                  <a:solidFill>
                    <a:schemeClr val="lt1"/>
                  </a:solidFill>
                  <a:latin typeface="Roboto Medium"/>
                  <a:ea typeface="Roboto Medium"/>
                  <a:cs typeface="Roboto Medium"/>
                  <a:sym typeface="Roboto Medium"/>
                </a:rPr>
                <a:t>pen-domain counting with point supervision</a:t>
              </a:r>
              <a:endParaRPr sz="800">
                <a:solidFill>
                  <a:schemeClr val="lt1"/>
                </a:solidFill>
                <a:latin typeface="Roboto Medium"/>
                <a:ea typeface="Roboto Medium"/>
                <a:cs typeface="Roboto Medium"/>
                <a:sym typeface="Roboto Medium"/>
              </a:endParaRPr>
            </a:p>
          </p:txBody>
        </p:sp>
        <p:sp>
          <p:nvSpPr>
            <p:cNvPr id="358" name="Google Shape;358;p42"/>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2"/>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07</a:t>
              </a:r>
              <a:endParaRPr sz="2600">
                <a:solidFill>
                  <a:srgbClr val="FFFFFF"/>
                </a:solidFill>
                <a:latin typeface="Roboto Thin"/>
                <a:ea typeface="Roboto Thin"/>
                <a:cs typeface="Roboto Thin"/>
                <a:sym typeface="Roboto Thin"/>
              </a:endParaRPr>
            </a:p>
          </p:txBody>
        </p:sp>
        <p:sp>
          <p:nvSpPr>
            <p:cNvPr id="360" name="Google Shape;360;p42"/>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0B713F"/>
                </a:buClr>
                <a:buSzPts val="800"/>
                <a:buFont typeface="Roboto"/>
                <a:buChar char="●"/>
              </a:pPr>
              <a:r>
                <a:rPr b="1" lang="en" sz="800">
                  <a:solidFill>
                    <a:srgbClr val="0B713F"/>
                  </a:solidFill>
                  <a:latin typeface="Roboto"/>
                  <a:ea typeface="Roboto"/>
                  <a:cs typeface="Roboto"/>
                  <a:sym typeface="Roboto"/>
                </a:rPr>
                <a:t>Goal: </a:t>
              </a:r>
              <a:r>
                <a:rPr lang="en" sz="800">
                  <a:solidFill>
                    <a:srgbClr val="0B713F"/>
                  </a:solidFill>
                  <a:latin typeface="Roboto"/>
                  <a:ea typeface="Roboto"/>
                  <a:cs typeface="Roboto"/>
                  <a:sym typeface="Roboto"/>
                </a:rPr>
                <a:t>Counting across diverse web images.</a:t>
              </a:r>
              <a:endParaRPr sz="800">
                <a:solidFill>
                  <a:srgbClr val="0B713F"/>
                </a:solidFill>
                <a:latin typeface="Roboto"/>
                <a:ea typeface="Roboto"/>
                <a:cs typeface="Roboto"/>
                <a:sym typeface="Roboto"/>
              </a:endParaRPr>
            </a:p>
          </p:txBody>
        </p:sp>
      </p:grpSp>
      <p:sp>
        <p:nvSpPr>
          <p:cNvPr id="361" name="Google Shape;361;p42"/>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62" name="Google Shape;362;p42"/>
          <p:cNvSpPr/>
          <p:nvPr/>
        </p:nvSpPr>
        <p:spPr>
          <a:xfrm>
            <a:off x="6639925" y="3333300"/>
            <a:ext cx="215400" cy="175500"/>
          </a:xfrm>
          <a:prstGeom prst="rect">
            <a:avLst/>
          </a:prstGeom>
          <a:solidFill>
            <a:srgbClr val="0E63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63" name="Google Shape;363;p42"/>
          <p:cNvSpPr/>
          <p:nvPr/>
        </p:nvSpPr>
        <p:spPr>
          <a:xfrm>
            <a:off x="6639925" y="3661150"/>
            <a:ext cx="215400" cy="175500"/>
          </a:xfrm>
          <a:prstGeom prst="rect">
            <a:avLst/>
          </a:prstGeom>
          <a:solidFill>
            <a:srgbClr val="0E63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3"/>
          <p:cNvSpPr txBox="1"/>
          <p:nvPr>
            <p:ph type="title"/>
          </p:nvPr>
        </p:nvSpPr>
        <p:spPr>
          <a:xfrm>
            <a:off x="-30675" y="0"/>
            <a:ext cx="3142800" cy="613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PixMo-CAP</a:t>
            </a:r>
            <a:endParaRPr b="0" baseline="-25000"/>
          </a:p>
        </p:txBody>
      </p:sp>
      <p:pic>
        <p:nvPicPr>
          <p:cNvPr id="369" name="Google Shape;369;p43" title="Screenshot from 2025-10-12 00-42-07.png"/>
          <p:cNvPicPr preferRelativeResize="0"/>
          <p:nvPr>
            <p:ph idx="2" type="pic"/>
          </p:nvPr>
        </p:nvPicPr>
        <p:blipFill rotWithShape="1">
          <a:blip r:embed="rId3">
            <a:alphaModFix/>
          </a:blip>
          <a:srcRect b="298" l="0" r="0" t="298"/>
          <a:stretch/>
        </p:blipFill>
        <p:spPr>
          <a:xfrm>
            <a:off x="3249125" y="766508"/>
            <a:ext cx="5829174" cy="4172026"/>
          </a:xfrm>
          <a:prstGeom prst="rect">
            <a:avLst/>
          </a:prstGeom>
        </p:spPr>
      </p:pic>
      <p:sp>
        <p:nvSpPr>
          <p:cNvPr id="370" name="Google Shape;370;p43"/>
          <p:cNvSpPr txBox="1"/>
          <p:nvPr>
            <p:ph idx="1" type="body"/>
          </p:nvPr>
        </p:nvSpPr>
        <p:spPr>
          <a:xfrm>
            <a:off x="0" y="958175"/>
            <a:ext cx="2949600" cy="37356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000"/>
              <a:t>Goal</a:t>
            </a:r>
            <a:r>
              <a:rPr lang="en" sz="1000"/>
              <a:t>: Teach broad visual understanding with very detailed descriptions.</a:t>
            </a:r>
            <a:endParaRPr sz="1000"/>
          </a:p>
          <a:p>
            <a:pPr indent="0" lvl="0" marL="0" rtl="0" algn="l">
              <a:lnSpc>
                <a:spcPct val="115000"/>
              </a:lnSpc>
              <a:spcBef>
                <a:spcPts val="0"/>
              </a:spcBef>
              <a:spcAft>
                <a:spcPts val="0"/>
              </a:spcAft>
              <a:buNone/>
            </a:pPr>
            <a:r>
              <a:rPr b="1" lang="en" sz="1000"/>
              <a:t>How it’s built:</a:t>
            </a:r>
            <a:endParaRPr b="1" sz="1000"/>
          </a:p>
          <a:p>
            <a:pPr indent="-292100" lvl="0" marL="457200" rtl="0" algn="l">
              <a:lnSpc>
                <a:spcPct val="115000"/>
              </a:lnSpc>
              <a:spcBef>
                <a:spcPts val="0"/>
              </a:spcBef>
              <a:spcAft>
                <a:spcPts val="0"/>
              </a:spcAft>
              <a:buClr>
                <a:srgbClr val="003057"/>
              </a:buClr>
              <a:buSzPts val="1000"/>
              <a:buFont typeface="Roboto"/>
              <a:buChar char="●"/>
            </a:pPr>
            <a:r>
              <a:rPr lang="en" sz="1000"/>
              <a:t>Images sourced across ~70 topics (street signs, memes, food, drawings, websites, blurry photos, …).</a:t>
            </a:r>
            <a:endParaRPr sz="1000"/>
          </a:p>
          <a:p>
            <a:pPr indent="-292100" lvl="0" marL="457200" rtl="0" algn="l">
              <a:lnSpc>
                <a:spcPct val="115000"/>
              </a:lnSpc>
              <a:spcBef>
                <a:spcPts val="0"/>
              </a:spcBef>
              <a:spcAft>
                <a:spcPts val="0"/>
              </a:spcAft>
              <a:buClr>
                <a:srgbClr val="003057"/>
              </a:buClr>
              <a:buSzPts val="1000"/>
              <a:buFont typeface="Roboto"/>
              <a:buChar char="●"/>
            </a:pPr>
            <a:r>
              <a:rPr lang="en" sz="1000"/>
              <a:t>Annotators speak descriptions for 60–90s (voice forces more detail and prevents copying from VLMs).</a:t>
            </a:r>
            <a:endParaRPr sz="1000"/>
          </a:p>
          <a:p>
            <a:pPr indent="-292100" lvl="0" marL="457200" rtl="0" algn="l">
              <a:lnSpc>
                <a:spcPct val="115000"/>
              </a:lnSpc>
              <a:spcBef>
                <a:spcPts val="0"/>
              </a:spcBef>
              <a:spcAft>
                <a:spcPts val="0"/>
              </a:spcAft>
              <a:buClr>
                <a:srgbClr val="003057"/>
              </a:buClr>
              <a:buSzPts val="1000"/>
              <a:buFont typeface="Roboto"/>
              <a:buChar char="●"/>
            </a:pPr>
            <a:r>
              <a:rPr lang="en" sz="1000"/>
              <a:t>Audio → ASR transcripts → a text-only LLM cleans/summarizes to a final caption (remove fillers, unify style).</a:t>
            </a:r>
            <a:endParaRPr sz="1000"/>
          </a:p>
          <a:p>
            <a:pPr indent="0" lvl="0" marL="0" rtl="0" algn="l">
              <a:lnSpc>
                <a:spcPct val="115000"/>
              </a:lnSpc>
              <a:spcBef>
                <a:spcPts val="0"/>
              </a:spcBef>
              <a:spcAft>
                <a:spcPts val="0"/>
              </a:spcAft>
              <a:buNone/>
            </a:pPr>
            <a:r>
              <a:rPr b="1" lang="en" sz="1000"/>
              <a:t>Scale &amp; stats:</a:t>
            </a:r>
            <a:endParaRPr b="1" sz="1000"/>
          </a:p>
          <a:p>
            <a:pPr indent="-292100" lvl="0" marL="457200" rtl="0" algn="l">
              <a:lnSpc>
                <a:spcPct val="115000"/>
              </a:lnSpc>
              <a:spcBef>
                <a:spcPts val="0"/>
              </a:spcBef>
              <a:spcAft>
                <a:spcPts val="0"/>
              </a:spcAft>
              <a:buClr>
                <a:srgbClr val="003057"/>
              </a:buClr>
              <a:buSzPts val="1000"/>
              <a:buFont typeface="Roboto"/>
              <a:buChar char="●"/>
            </a:pPr>
            <a:r>
              <a:rPr lang="en" sz="1000"/>
              <a:t>712k images, 1.3M transcripts/captions; ~196 words/caption (vs 11 in COCO; 37 in Localized Narratives).</a:t>
            </a:r>
            <a:endParaRPr sz="1000"/>
          </a:p>
          <a:p>
            <a:pPr indent="0" lvl="0" marL="0" rtl="0" algn="l">
              <a:lnSpc>
                <a:spcPct val="115000"/>
              </a:lnSpc>
              <a:spcBef>
                <a:spcPts val="0"/>
              </a:spcBef>
              <a:spcAft>
                <a:spcPts val="0"/>
              </a:spcAft>
              <a:buNone/>
            </a:pPr>
            <a:r>
              <a:rPr b="1" lang="en" sz="1000"/>
              <a:t>Why it’s novel/useful:</a:t>
            </a:r>
            <a:r>
              <a:rPr lang="en" sz="1000"/>
              <a:t> The voice-first trick yields richer, denser content and auditability (audio receipts), crucial for learning fine detail.</a:t>
            </a:r>
            <a:endParaRPr sz="1000"/>
          </a:p>
        </p:txBody>
      </p:sp>
      <p:sp>
        <p:nvSpPr>
          <p:cNvPr id="371" name="Google Shape;371;p4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72" name="Google Shape;372;p43"/>
          <p:cNvSpPr/>
          <p:nvPr/>
        </p:nvSpPr>
        <p:spPr>
          <a:xfrm>
            <a:off x="8928600" y="0"/>
            <a:ext cx="215400" cy="175500"/>
          </a:xfrm>
          <a:prstGeom prst="rect">
            <a:avLst/>
          </a:prstGeom>
          <a:solidFill>
            <a:srgbClr val="0E63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4"/>
          <p:cNvSpPr txBox="1"/>
          <p:nvPr>
            <p:ph type="title"/>
          </p:nvPr>
        </p:nvSpPr>
        <p:spPr>
          <a:xfrm>
            <a:off x="0" y="0"/>
            <a:ext cx="5205900" cy="63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PixMo-AskModel Anything</a:t>
            </a:r>
            <a:endParaRPr b="0" baseline="-25000" sz="1800"/>
          </a:p>
        </p:txBody>
      </p:sp>
      <p:sp>
        <p:nvSpPr>
          <p:cNvPr id="378" name="Google Shape;378;p44"/>
          <p:cNvSpPr txBox="1"/>
          <p:nvPr>
            <p:ph idx="1" type="body"/>
          </p:nvPr>
        </p:nvSpPr>
        <p:spPr>
          <a:xfrm>
            <a:off x="60850" y="1200300"/>
            <a:ext cx="2949600" cy="3199200"/>
          </a:xfrm>
          <a:prstGeom prst="rect">
            <a:avLst/>
          </a:prstGeom>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b="1" lang="en" sz="1000"/>
              <a:t>Goal:</a:t>
            </a:r>
            <a:r>
              <a:rPr lang="en" sz="1000"/>
              <a:t> Teach the model to answer diverse, realistic questions grounded in the image.</a:t>
            </a:r>
            <a:endParaRPr sz="1000"/>
          </a:p>
          <a:p>
            <a:pPr indent="0" lvl="0" marL="0" marR="0" rtl="0" algn="l">
              <a:lnSpc>
                <a:spcPct val="115000"/>
              </a:lnSpc>
              <a:spcBef>
                <a:spcPts val="0"/>
              </a:spcBef>
              <a:spcAft>
                <a:spcPts val="0"/>
              </a:spcAft>
              <a:buNone/>
            </a:pPr>
            <a:r>
              <a:rPr b="1" lang="en" sz="1000"/>
              <a:t>How it’s built:</a:t>
            </a:r>
            <a:endParaRPr b="1" sz="1000"/>
          </a:p>
          <a:p>
            <a:pPr indent="-292100" lvl="0" marL="457200" marR="0" rtl="0" algn="l">
              <a:lnSpc>
                <a:spcPct val="115000"/>
              </a:lnSpc>
              <a:spcBef>
                <a:spcPts val="0"/>
              </a:spcBef>
              <a:spcAft>
                <a:spcPts val="0"/>
              </a:spcAft>
              <a:buClr>
                <a:srgbClr val="003057"/>
              </a:buClr>
              <a:buSzPts val="1000"/>
              <a:buFont typeface="Roboto"/>
              <a:buChar char="●"/>
            </a:pPr>
            <a:r>
              <a:rPr lang="en" sz="1000"/>
              <a:t>Annotator picks an image and writes a question.</a:t>
            </a:r>
            <a:endParaRPr sz="1000"/>
          </a:p>
          <a:p>
            <a:pPr indent="-292100" lvl="0" marL="457200" marR="0" rtl="0" algn="l">
              <a:lnSpc>
                <a:spcPct val="115000"/>
              </a:lnSpc>
              <a:spcBef>
                <a:spcPts val="0"/>
              </a:spcBef>
              <a:spcAft>
                <a:spcPts val="0"/>
              </a:spcAft>
              <a:buClr>
                <a:srgbClr val="003057"/>
              </a:buClr>
              <a:buSzPts val="1000"/>
              <a:buFont typeface="Roboto"/>
              <a:buChar char="●"/>
            </a:pPr>
            <a:r>
              <a:rPr lang="en" sz="1000"/>
              <a:t>Run OCR (non-VLM) + a PixMo-Cap-trained captioner.</a:t>
            </a:r>
            <a:endParaRPr sz="1000"/>
          </a:p>
          <a:p>
            <a:pPr indent="-292100" lvl="0" marL="457200" marR="0" rtl="0" algn="l">
              <a:lnSpc>
                <a:spcPct val="115000"/>
              </a:lnSpc>
              <a:spcBef>
                <a:spcPts val="0"/>
              </a:spcBef>
              <a:spcAft>
                <a:spcPts val="0"/>
              </a:spcAft>
              <a:buClr>
                <a:srgbClr val="003057"/>
              </a:buClr>
              <a:buSzPts val="1000"/>
              <a:buFont typeface="Roboto"/>
              <a:buChar char="●"/>
            </a:pPr>
            <a:r>
              <a:rPr lang="en" sz="1000"/>
              <a:t>A text-only LLM drafts an answer using only OCR + caption (no VLM supervision).</a:t>
            </a:r>
            <a:endParaRPr sz="1000"/>
          </a:p>
          <a:p>
            <a:pPr indent="-292100" lvl="0" marL="457200" marR="0" rtl="0" algn="l">
              <a:lnSpc>
                <a:spcPct val="115000"/>
              </a:lnSpc>
              <a:spcBef>
                <a:spcPts val="0"/>
              </a:spcBef>
              <a:spcAft>
                <a:spcPts val="0"/>
              </a:spcAft>
              <a:buClr>
                <a:srgbClr val="003057"/>
              </a:buClr>
              <a:buSzPts val="1000"/>
              <a:buFont typeface="Roboto"/>
              <a:buChar char="●"/>
            </a:pPr>
            <a:r>
              <a:rPr lang="en" sz="1000"/>
              <a:t>Annotator accepts/rejects/revises until correct.</a:t>
            </a:r>
            <a:endParaRPr sz="1000"/>
          </a:p>
          <a:p>
            <a:pPr indent="0" lvl="0" marL="0" marR="0" rtl="0" algn="l">
              <a:lnSpc>
                <a:spcPct val="115000"/>
              </a:lnSpc>
              <a:spcBef>
                <a:spcPts val="0"/>
              </a:spcBef>
              <a:spcAft>
                <a:spcPts val="0"/>
              </a:spcAft>
              <a:buNone/>
            </a:pPr>
            <a:r>
              <a:rPr b="1" lang="en" sz="1000"/>
              <a:t>Scale</a:t>
            </a:r>
            <a:r>
              <a:rPr lang="en" sz="1000"/>
              <a:t>: 162k QA pairs over 73k images.</a:t>
            </a:r>
            <a:endParaRPr sz="1000"/>
          </a:p>
          <a:p>
            <a:pPr indent="0" lvl="0" marL="0" marR="0" rtl="0" algn="l">
              <a:lnSpc>
                <a:spcPct val="115000"/>
              </a:lnSpc>
              <a:spcBef>
                <a:spcPts val="0"/>
              </a:spcBef>
              <a:spcAft>
                <a:spcPts val="0"/>
              </a:spcAft>
              <a:buNone/>
            </a:pPr>
            <a:r>
              <a:t/>
            </a:r>
            <a:endParaRPr b="1" sz="1000"/>
          </a:p>
          <a:p>
            <a:pPr indent="0" lvl="0" marL="0" marR="0" rtl="0" algn="l">
              <a:lnSpc>
                <a:spcPct val="115000"/>
              </a:lnSpc>
              <a:spcBef>
                <a:spcPts val="0"/>
              </a:spcBef>
              <a:spcAft>
                <a:spcPts val="0"/>
              </a:spcAft>
              <a:buNone/>
            </a:pPr>
            <a:r>
              <a:rPr b="1" lang="en" sz="1000"/>
              <a:t>Why it matters</a:t>
            </a:r>
            <a:r>
              <a:rPr lang="en" sz="1000"/>
              <a:t>: Human-in-the-loop yields high-quality, grounded answers without VLM dependency.</a:t>
            </a:r>
            <a:endParaRPr sz="1000"/>
          </a:p>
        </p:txBody>
      </p:sp>
      <p:pic>
        <p:nvPicPr>
          <p:cNvPr id="379" name="Google Shape;379;p44"/>
          <p:cNvPicPr preferRelativeResize="0"/>
          <p:nvPr/>
        </p:nvPicPr>
        <p:blipFill>
          <a:blip r:embed="rId3">
            <a:alphaModFix/>
          </a:blip>
          <a:stretch>
            <a:fillRect/>
          </a:stretch>
        </p:blipFill>
        <p:spPr>
          <a:xfrm>
            <a:off x="3010450" y="973834"/>
            <a:ext cx="6133551" cy="3354367"/>
          </a:xfrm>
          <a:prstGeom prst="rect">
            <a:avLst/>
          </a:prstGeom>
          <a:noFill/>
          <a:ln>
            <a:noFill/>
          </a:ln>
        </p:spPr>
      </p:pic>
      <p:sp>
        <p:nvSpPr>
          <p:cNvPr id="380" name="Google Shape;380;p44"/>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81" name="Google Shape;381;p44"/>
          <p:cNvSpPr/>
          <p:nvPr/>
        </p:nvSpPr>
        <p:spPr>
          <a:xfrm>
            <a:off x="8928600" y="0"/>
            <a:ext cx="215400" cy="175500"/>
          </a:xfrm>
          <a:prstGeom prst="rect">
            <a:avLst/>
          </a:prstGeom>
          <a:solidFill>
            <a:srgbClr val="0E63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5"/>
          <p:cNvSpPr txBox="1"/>
          <p:nvPr>
            <p:ph type="title"/>
          </p:nvPr>
        </p:nvSpPr>
        <p:spPr>
          <a:xfrm>
            <a:off x="0" y="0"/>
            <a:ext cx="2949600" cy="666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PixMo-Points</a:t>
            </a:r>
            <a:endParaRPr b="0" baseline="-25000"/>
          </a:p>
        </p:txBody>
      </p:sp>
      <p:sp>
        <p:nvSpPr>
          <p:cNvPr id="387" name="Google Shape;387;p45"/>
          <p:cNvSpPr txBox="1"/>
          <p:nvPr/>
        </p:nvSpPr>
        <p:spPr>
          <a:xfrm>
            <a:off x="5644050" y="217625"/>
            <a:ext cx="3000000" cy="3078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rgbClr val="0C57D3"/>
              </a:buClr>
              <a:buSzPts val="800"/>
              <a:buFont typeface="Roboto"/>
              <a:buChar char="●"/>
            </a:pPr>
            <a:r>
              <a:t/>
            </a:r>
            <a:endParaRPr sz="800">
              <a:solidFill>
                <a:srgbClr val="0C57D3"/>
              </a:solidFill>
              <a:latin typeface="Roboto"/>
              <a:ea typeface="Roboto"/>
              <a:cs typeface="Roboto"/>
              <a:sym typeface="Roboto"/>
            </a:endParaRPr>
          </a:p>
        </p:txBody>
      </p:sp>
      <p:sp>
        <p:nvSpPr>
          <p:cNvPr id="388" name="Google Shape;388;p45"/>
          <p:cNvSpPr txBox="1"/>
          <p:nvPr>
            <p:ph idx="1" type="body"/>
          </p:nvPr>
        </p:nvSpPr>
        <p:spPr>
          <a:xfrm>
            <a:off x="0" y="993600"/>
            <a:ext cx="3533700" cy="39123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000"/>
              <a:t>Goal</a:t>
            </a:r>
            <a:r>
              <a:rPr lang="en" sz="1000"/>
              <a:t>:</a:t>
            </a:r>
            <a:r>
              <a:rPr b="1" lang="en" sz="1000"/>
              <a:t> </a:t>
            </a:r>
            <a:r>
              <a:rPr lang="en" sz="1000"/>
              <a:t>To teach Molmo how to ground text in visual evidence, count objects, and explain answers visually by pointing to the exact regions in an image</a:t>
            </a:r>
            <a:endParaRPr sz="1000"/>
          </a:p>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b="1" lang="en" sz="1000"/>
              <a:t>How it is built: -  </a:t>
            </a:r>
            <a:r>
              <a:rPr lang="en" sz="1000"/>
              <a:t>Annotators write a short referring phrase → point to each instance → mark “not-present” if absent.</a:t>
            </a:r>
            <a:endParaRPr sz="1000"/>
          </a:p>
          <a:p>
            <a:pPr indent="0" lvl="0" marL="0" marR="0" rtl="0" algn="l">
              <a:lnSpc>
                <a:spcPct val="115000"/>
              </a:lnSpc>
              <a:spcBef>
                <a:spcPts val="0"/>
              </a:spcBef>
              <a:spcAft>
                <a:spcPts val="0"/>
              </a:spcAft>
              <a:buNone/>
            </a:pPr>
            <a:r>
              <a:rPr lang="en" sz="1000"/>
              <a:t>Extended pipeline adds text-annotated points so LLM uses them in explanations.</a:t>
            </a:r>
            <a:endParaRPr sz="1000"/>
          </a:p>
          <a:p>
            <a:pPr indent="0" lvl="0" marL="0" marR="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Scale &amp; stats:</a:t>
            </a:r>
            <a:endParaRPr b="1" sz="1000"/>
          </a:p>
          <a:p>
            <a:pPr indent="-292100" lvl="0" marL="457200" marR="0" rtl="0" algn="l">
              <a:lnSpc>
                <a:spcPct val="115000"/>
              </a:lnSpc>
              <a:spcBef>
                <a:spcPts val="0"/>
              </a:spcBef>
              <a:spcAft>
                <a:spcPts val="0"/>
              </a:spcAft>
              <a:buSzPts val="1000"/>
              <a:buChar char="●"/>
            </a:pPr>
            <a:r>
              <a:rPr lang="en" sz="1000"/>
              <a:t>Core pointing: 2.3M question–points over 223k images (main text)</a:t>
            </a:r>
            <a:endParaRPr sz="1000"/>
          </a:p>
          <a:p>
            <a:pPr indent="-292100" lvl="0" marL="457200" marR="0" rtl="0" algn="l">
              <a:lnSpc>
                <a:spcPct val="115000"/>
              </a:lnSpc>
              <a:spcBef>
                <a:spcPts val="0"/>
              </a:spcBef>
              <a:spcAft>
                <a:spcPts val="0"/>
              </a:spcAft>
              <a:buSzPts val="1000"/>
              <a:buChar char="●"/>
            </a:pPr>
            <a:r>
              <a:rPr lang="en" sz="1000"/>
              <a:t>Data detail section: 229k images, 1.98M referring expressions, 8.7 expressions/image, 5.5 points/expression, ~47.7 points/image, 359k “no-target” instances.</a:t>
            </a:r>
            <a:endParaRPr sz="1000"/>
          </a:p>
          <a:p>
            <a:pPr indent="-292100" lvl="0" marL="457200" marR="0" rtl="0" algn="l">
              <a:lnSpc>
                <a:spcPct val="115000"/>
              </a:lnSpc>
              <a:spcBef>
                <a:spcPts val="0"/>
              </a:spcBef>
              <a:spcAft>
                <a:spcPts val="0"/>
              </a:spcAft>
              <a:buSzPts val="1000"/>
              <a:buChar char="●"/>
            </a:pPr>
            <a:r>
              <a:rPr lang="en" sz="1000"/>
              <a:t>79k point-explanation annotations on 14k images.</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Why it’s novel/useful</a:t>
            </a:r>
            <a:r>
              <a:rPr lang="en" sz="1000"/>
              <a:t>: </a:t>
            </a:r>
            <a:r>
              <a:rPr lang="en" sz="1000"/>
              <a:t>≈ 10 × larger than RefCOCO/gRefCOCO; points = faster than boxes / masks; enables “count-by-pointing” chain-of-thought and visual explainability.</a:t>
            </a:r>
            <a:endParaRPr sz="1000"/>
          </a:p>
        </p:txBody>
      </p:sp>
      <p:pic>
        <p:nvPicPr>
          <p:cNvPr id="389" name="Google Shape;389;p45"/>
          <p:cNvPicPr preferRelativeResize="0"/>
          <p:nvPr/>
        </p:nvPicPr>
        <p:blipFill>
          <a:blip r:embed="rId3">
            <a:alphaModFix/>
          </a:blip>
          <a:stretch>
            <a:fillRect/>
          </a:stretch>
        </p:blipFill>
        <p:spPr>
          <a:xfrm>
            <a:off x="3665925" y="456726"/>
            <a:ext cx="5478077" cy="3559950"/>
          </a:xfrm>
          <a:prstGeom prst="rect">
            <a:avLst/>
          </a:prstGeom>
          <a:noFill/>
          <a:ln>
            <a:noFill/>
          </a:ln>
        </p:spPr>
      </p:pic>
      <p:sp>
        <p:nvSpPr>
          <p:cNvPr id="390" name="Google Shape;390;p45"/>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91" name="Google Shape;391;p45"/>
          <p:cNvSpPr/>
          <p:nvPr/>
        </p:nvSpPr>
        <p:spPr>
          <a:xfrm>
            <a:off x="8928600" y="0"/>
            <a:ext cx="215400" cy="175500"/>
          </a:xfrm>
          <a:prstGeom prst="rect">
            <a:avLst/>
          </a:prstGeom>
          <a:solidFill>
            <a:srgbClr val="0E63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6"/>
          <p:cNvSpPr txBox="1"/>
          <p:nvPr>
            <p:ph idx="4294967295" type="title"/>
          </p:nvPr>
        </p:nvSpPr>
        <p:spPr>
          <a:xfrm>
            <a:off x="0" y="0"/>
            <a:ext cx="5118300" cy="525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PixMo-Points</a:t>
            </a:r>
            <a:endParaRPr b="0" baseline="-25000"/>
          </a:p>
        </p:txBody>
      </p:sp>
      <p:pic>
        <p:nvPicPr>
          <p:cNvPr id="397" name="Google Shape;397;p46"/>
          <p:cNvPicPr preferRelativeResize="0"/>
          <p:nvPr/>
        </p:nvPicPr>
        <p:blipFill>
          <a:blip r:embed="rId3">
            <a:alphaModFix/>
          </a:blip>
          <a:stretch>
            <a:fillRect/>
          </a:stretch>
        </p:blipFill>
        <p:spPr>
          <a:xfrm>
            <a:off x="40200" y="790750"/>
            <a:ext cx="7814000" cy="4352750"/>
          </a:xfrm>
          <a:prstGeom prst="rect">
            <a:avLst/>
          </a:prstGeom>
          <a:noFill/>
          <a:ln>
            <a:noFill/>
          </a:ln>
        </p:spPr>
      </p:pic>
      <p:sp>
        <p:nvSpPr>
          <p:cNvPr id="398" name="Google Shape;398;p46"/>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99" name="Google Shape;399;p46"/>
          <p:cNvSpPr/>
          <p:nvPr/>
        </p:nvSpPr>
        <p:spPr>
          <a:xfrm>
            <a:off x="8928600" y="0"/>
            <a:ext cx="215400" cy="175500"/>
          </a:xfrm>
          <a:prstGeom prst="rect">
            <a:avLst/>
          </a:prstGeom>
          <a:solidFill>
            <a:srgbClr val="0B71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7"/>
          <p:cNvSpPr txBox="1"/>
          <p:nvPr>
            <p:ph type="title"/>
          </p:nvPr>
        </p:nvSpPr>
        <p:spPr>
          <a:xfrm>
            <a:off x="0" y="0"/>
            <a:ext cx="5752800" cy="52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 CAPQA</a:t>
            </a:r>
            <a:endParaRPr b="0" baseline="-25000"/>
          </a:p>
        </p:txBody>
      </p:sp>
      <p:sp>
        <p:nvSpPr>
          <p:cNvPr id="405" name="Google Shape;405;p47"/>
          <p:cNvSpPr txBox="1"/>
          <p:nvPr>
            <p:ph idx="1" type="body"/>
          </p:nvPr>
        </p:nvSpPr>
        <p:spPr>
          <a:xfrm>
            <a:off x="0" y="1200300"/>
            <a:ext cx="2347800" cy="3455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000"/>
              <a:t>Goal: </a:t>
            </a:r>
            <a:r>
              <a:rPr lang="en" sz="1000"/>
              <a:t>Give Molmo large-scale question–answer data so it can perform interactive, question-answer style reasoning about images</a:t>
            </a:r>
            <a:endParaRPr sz="1000"/>
          </a:p>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b="1" lang="en" sz="1000"/>
              <a:t>How it’s built: </a:t>
            </a:r>
            <a:r>
              <a:rPr lang="en" sz="1000"/>
              <a:t>A text-only language model (LLM) is prompted to ask and answer its own questions using only the caption text as context.</a:t>
            </a:r>
            <a:endParaRPr sz="1000"/>
          </a:p>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b="1" lang="en" sz="1000"/>
              <a:t>Scale: </a:t>
            </a:r>
            <a:r>
              <a:rPr lang="en" sz="1000"/>
              <a:t>214k QA over 165k images.</a:t>
            </a:r>
            <a:endParaRPr sz="1000"/>
          </a:p>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b="1" lang="en" sz="1000"/>
              <a:t>Use: </a:t>
            </a:r>
            <a:r>
              <a:rPr lang="en" sz="1000"/>
              <a:t>Adds natural question–answer format supervision that improves Molmo’s dialog and reasoning abilities.</a:t>
            </a:r>
            <a:endParaRPr sz="1000"/>
          </a:p>
        </p:txBody>
      </p:sp>
      <p:pic>
        <p:nvPicPr>
          <p:cNvPr id="406" name="Google Shape;406;p47"/>
          <p:cNvPicPr preferRelativeResize="0"/>
          <p:nvPr/>
        </p:nvPicPr>
        <p:blipFill>
          <a:blip r:embed="rId3">
            <a:alphaModFix/>
          </a:blip>
          <a:stretch>
            <a:fillRect/>
          </a:stretch>
        </p:blipFill>
        <p:spPr>
          <a:xfrm>
            <a:off x="2384525" y="718199"/>
            <a:ext cx="6759476" cy="3775999"/>
          </a:xfrm>
          <a:prstGeom prst="rect">
            <a:avLst/>
          </a:prstGeom>
          <a:noFill/>
          <a:ln>
            <a:noFill/>
          </a:ln>
        </p:spPr>
      </p:pic>
      <p:sp>
        <p:nvSpPr>
          <p:cNvPr id="407" name="Google Shape;407;p47"/>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08" name="Google Shape;408;p47"/>
          <p:cNvSpPr/>
          <p:nvPr/>
        </p:nvSpPr>
        <p:spPr>
          <a:xfrm>
            <a:off x="8928600" y="0"/>
            <a:ext cx="215400" cy="175500"/>
          </a:xfrm>
          <a:prstGeom prst="rect">
            <a:avLst/>
          </a:prstGeom>
          <a:solidFill>
            <a:srgbClr val="0B71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type="title"/>
          </p:nvPr>
        </p:nvSpPr>
        <p:spPr>
          <a:xfrm>
            <a:off x="0" y="0"/>
            <a:ext cx="2949600" cy="614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PixMo-Docs</a:t>
            </a:r>
            <a:endParaRPr b="0" baseline="-25000"/>
          </a:p>
        </p:txBody>
      </p:sp>
      <p:sp>
        <p:nvSpPr>
          <p:cNvPr id="414" name="Google Shape;414;p48"/>
          <p:cNvSpPr txBox="1"/>
          <p:nvPr/>
        </p:nvSpPr>
        <p:spPr>
          <a:xfrm>
            <a:off x="5644050" y="217625"/>
            <a:ext cx="3000000" cy="3078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rgbClr val="0C57D3"/>
              </a:buClr>
              <a:buSzPts val="800"/>
              <a:buFont typeface="Roboto"/>
              <a:buChar char="●"/>
            </a:pPr>
            <a:r>
              <a:t/>
            </a:r>
            <a:endParaRPr sz="800">
              <a:solidFill>
                <a:srgbClr val="0C57D3"/>
              </a:solidFill>
              <a:latin typeface="Roboto"/>
              <a:ea typeface="Roboto"/>
              <a:cs typeface="Roboto"/>
              <a:sym typeface="Roboto"/>
            </a:endParaRPr>
          </a:p>
        </p:txBody>
      </p:sp>
      <p:sp>
        <p:nvSpPr>
          <p:cNvPr id="415" name="Google Shape;415;p48"/>
          <p:cNvSpPr txBox="1"/>
          <p:nvPr>
            <p:ph idx="1" type="body"/>
          </p:nvPr>
        </p:nvSpPr>
        <p:spPr>
          <a:xfrm>
            <a:off x="81775" y="446075"/>
            <a:ext cx="8274600" cy="15036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t/>
            </a:r>
            <a:endParaRPr b="1" sz="1000"/>
          </a:p>
          <a:p>
            <a:pPr indent="0" lvl="0" marL="0" rtl="0" algn="l">
              <a:lnSpc>
                <a:spcPct val="115000"/>
              </a:lnSpc>
              <a:spcBef>
                <a:spcPts val="0"/>
              </a:spcBef>
              <a:spcAft>
                <a:spcPts val="0"/>
              </a:spcAft>
              <a:buNone/>
            </a:pPr>
            <a:r>
              <a:rPr b="1" lang="en" sz="1000"/>
              <a:t>Goal</a:t>
            </a:r>
            <a:r>
              <a:rPr lang="en" sz="1000"/>
              <a:t>: Teach OCR, chart/table reasoning, and doc understanding.</a:t>
            </a:r>
            <a:endParaRPr sz="1000"/>
          </a:p>
          <a:p>
            <a:pPr indent="0" lvl="0" marL="0" rtl="0" algn="l">
              <a:lnSpc>
                <a:spcPct val="115000"/>
              </a:lnSpc>
              <a:spcBef>
                <a:spcPts val="0"/>
              </a:spcBef>
              <a:spcAft>
                <a:spcPts val="0"/>
              </a:spcAft>
              <a:buNone/>
            </a:pPr>
            <a:r>
              <a:rPr b="1" lang="en" sz="1000"/>
              <a:t>How it’s built (two-stage, all text-LLMs, no VLMs):</a:t>
            </a:r>
            <a:endParaRPr b="1" sz="1000"/>
          </a:p>
          <a:p>
            <a:pPr indent="0" lvl="0" marL="0" marR="0" rtl="0" algn="l">
              <a:lnSpc>
                <a:spcPct val="115000"/>
              </a:lnSpc>
              <a:spcBef>
                <a:spcPts val="0"/>
              </a:spcBef>
              <a:spcAft>
                <a:spcPts val="0"/>
              </a:spcAft>
              <a:buNone/>
            </a:pPr>
            <a:r>
              <a:rPr lang="en" sz="1000"/>
              <a:t>An LLM writes code that renders images (charts, tables, diagrams, mixed documents). Tooling: Matplotlib, Plotly, LaTeX, HTML, Vega-Lite, Mermaid, Graphviz,  Another LLM has privileged access to the code (not the image) to generate QA pairs with exact ground truth.</a:t>
            </a:r>
            <a:endParaRPr sz="1000"/>
          </a:p>
          <a:p>
            <a:pPr indent="0" lvl="0" marL="0" marR="0" rtl="0" algn="l">
              <a:lnSpc>
                <a:spcPct val="115000"/>
              </a:lnSpc>
              <a:spcBef>
                <a:spcPts val="0"/>
              </a:spcBef>
              <a:spcAft>
                <a:spcPts val="0"/>
              </a:spcAft>
              <a:buNone/>
            </a:pPr>
            <a:r>
              <a:rPr b="1" lang="en" sz="1000"/>
              <a:t>Scale &amp; stats:</a:t>
            </a:r>
            <a:r>
              <a:rPr lang="en" sz="1000"/>
              <a:t> 255k images, ~2.3M QA</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1" lang="en" sz="1000"/>
              <a:t>Use</a:t>
            </a:r>
            <a:r>
              <a:rPr lang="en" sz="1000"/>
              <a:t>: - Instruction-tuning role: Provides the bulk of structured-reasoning supervision for Molmo during fine-tuning.</a:t>
            </a:r>
            <a:br>
              <a:rPr lang="en" sz="1000"/>
            </a:br>
            <a:endParaRPr sz="11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sz="1100">
              <a:solidFill>
                <a:srgbClr val="000000"/>
              </a:solidFill>
              <a:latin typeface="Arial"/>
              <a:ea typeface="Arial"/>
              <a:cs typeface="Arial"/>
              <a:sym typeface="Arial"/>
            </a:endParaRPr>
          </a:p>
        </p:txBody>
      </p:sp>
      <p:pic>
        <p:nvPicPr>
          <p:cNvPr id="416" name="Google Shape;416;p48"/>
          <p:cNvPicPr preferRelativeResize="0"/>
          <p:nvPr/>
        </p:nvPicPr>
        <p:blipFill>
          <a:blip r:embed="rId3">
            <a:alphaModFix/>
          </a:blip>
          <a:stretch>
            <a:fillRect/>
          </a:stretch>
        </p:blipFill>
        <p:spPr>
          <a:xfrm>
            <a:off x="29025" y="1833392"/>
            <a:ext cx="9143999" cy="2904880"/>
          </a:xfrm>
          <a:prstGeom prst="rect">
            <a:avLst/>
          </a:prstGeom>
          <a:noFill/>
          <a:ln>
            <a:noFill/>
          </a:ln>
        </p:spPr>
      </p:pic>
      <p:sp>
        <p:nvSpPr>
          <p:cNvPr id="417" name="Google Shape;417;p4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18" name="Google Shape;418;p48"/>
          <p:cNvSpPr/>
          <p:nvPr/>
        </p:nvSpPr>
        <p:spPr>
          <a:xfrm>
            <a:off x="8928600" y="0"/>
            <a:ext cx="215400" cy="175500"/>
          </a:xfrm>
          <a:prstGeom prst="rect">
            <a:avLst/>
          </a:prstGeom>
          <a:solidFill>
            <a:srgbClr val="0B71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close-up of a chart" id="152" name="Google Shape;152;p31"/>
          <p:cNvPicPr preferRelativeResize="0"/>
          <p:nvPr/>
        </p:nvPicPr>
        <p:blipFill rotWithShape="1">
          <a:blip r:embed="rId3">
            <a:alphaModFix/>
          </a:blip>
          <a:srcRect b="0" l="0" r="0" t="0"/>
          <a:stretch/>
        </p:blipFill>
        <p:spPr>
          <a:xfrm>
            <a:off x="0" y="-3810"/>
            <a:ext cx="9083042" cy="4549140"/>
          </a:xfrm>
          <a:prstGeom prst="rect">
            <a:avLst/>
          </a:prstGeom>
          <a:noFill/>
          <a:ln>
            <a:noFill/>
          </a:ln>
        </p:spPr>
      </p:pic>
      <p:sp>
        <p:nvSpPr>
          <p:cNvPr id="153" name="Google Shape;153;p31"/>
          <p:cNvSpPr txBox="1"/>
          <p:nvPr/>
        </p:nvSpPr>
        <p:spPr>
          <a:xfrm>
            <a:off x="1028700" y="4545083"/>
            <a:ext cx="5212080" cy="18466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800" u="none" cap="none" strike="noStrike">
                <a:solidFill>
                  <a:schemeClr val="dk1"/>
                </a:solidFill>
                <a:latin typeface="Arial"/>
                <a:ea typeface="Arial"/>
                <a:cs typeface="Arial"/>
                <a:sym typeface="Arial"/>
              </a:rPr>
              <a:t>Fig:- Poster Presentation of Molmo Paper</a:t>
            </a:r>
            <a:endParaRPr b="1" i="0" sz="1400" u="none" cap="none" strike="noStrike">
              <a:solidFill>
                <a:schemeClr val="dk1"/>
              </a:solidFill>
              <a:latin typeface="Arial"/>
              <a:ea typeface="Arial"/>
              <a:cs typeface="Arial"/>
              <a:sym typeface="Arial"/>
            </a:endParaRPr>
          </a:p>
        </p:txBody>
      </p:sp>
      <p:sp>
        <p:nvSpPr>
          <p:cNvPr id="154" name="Google Shape;154;p31"/>
          <p:cNvSpPr txBox="1"/>
          <p:nvPr/>
        </p:nvSpPr>
        <p:spPr>
          <a:xfrm>
            <a:off x="2286000" y="2571750"/>
            <a:ext cx="457200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dk1"/>
                </a:solidFill>
                <a:latin typeface="Arial"/>
                <a:ea typeface="Arial"/>
                <a:cs typeface="Arial"/>
                <a:sym typeface="Arial"/>
              </a:rPr>
              <a:t>​</a:t>
            </a:r>
            <a:endParaRPr sz="1100"/>
          </a:p>
        </p:txBody>
      </p:sp>
      <p:sp>
        <p:nvSpPr>
          <p:cNvPr id="155" name="Google Shape;155;p31"/>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9"/>
          <p:cNvSpPr txBox="1"/>
          <p:nvPr/>
        </p:nvSpPr>
        <p:spPr>
          <a:xfrm>
            <a:off x="5644050" y="217625"/>
            <a:ext cx="3000000" cy="3078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rgbClr val="0C57D3"/>
              </a:buClr>
              <a:buSzPts val="800"/>
              <a:buFont typeface="Roboto"/>
              <a:buChar char="●"/>
            </a:pPr>
            <a:r>
              <a:t/>
            </a:r>
            <a:endParaRPr sz="800">
              <a:solidFill>
                <a:srgbClr val="0C57D3"/>
              </a:solidFill>
              <a:latin typeface="Roboto"/>
              <a:ea typeface="Roboto"/>
              <a:cs typeface="Roboto"/>
              <a:sym typeface="Roboto"/>
            </a:endParaRPr>
          </a:p>
        </p:txBody>
      </p:sp>
      <p:pic>
        <p:nvPicPr>
          <p:cNvPr id="424" name="Google Shape;424;p49"/>
          <p:cNvPicPr preferRelativeResize="0"/>
          <p:nvPr/>
        </p:nvPicPr>
        <p:blipFill>
          <a:blip r:embed="rId3">
            <a:alphaModFix/>
          </a:blip>
          <a:stretch>
            <a:fillRect/>
          </a:stretch>
        </p:blipFill>
        <p:spPr>
          <a:xfrm>
            <a:off x="0" y="0"/>
            <a:ext cx="7131251" cy="2391314"/>
          </a:xfrm>
          <a:prstGeom prst="rect">
            <a:avLst/>
          </a:prstGeom>
          <a:noFill/>
          <a:ln>
            <a:noFill/>
          </a:ln>
        </p:spPr>
      </p:pic>
      <p:pic>
        <p:nvPicPr>
          <p:cNvPr id="425" name="Google Shape;425;p49"/>
          <p:cNvPicPr preferRelativeResize="0"/>
          <p:nvPr/>
        </p:nvPicPr>
        <p:blipFill>
          <a:blip r:embed="rId4">
            <a:alphaModFix/>
          </a:blip>
          <a:stretch>
            <a:fillRect/>
          </a:stretch>
        </p:blipFill>
        <p:spPr>
          <a:xfrm>
            <a:off x="0" y="2487275"/>
            <a:ext cx="7131250" cy="2656225"/>
          </a:xfrm>
          <a:prstGeom prst="rect">
            <a:avLst/>
          </a:prstGeom>
          <a:noFill/>
          <a:ln>
            <a:noFill/>
          </a:ln>
        </p:spPr>
      </p:pic>
      <p:sp>
        <p:nvSpPr>
          <p:cNvPr id="426" name="Google Shape;426;p49"/>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27" name="Google Shape;427;p49"/>
          <p:cNvSpPr/>
          <p:nvPr/>
        </p:nvSpPr>
        <p:spPr>
          <a:xfrm>
            <a:off x="8928600" y="0"/>
            <a:ext cx="215400" cy="175500"/>
          </a:xfrm>
          <a:prstGeom prst="rect">
            <a:avLst/>
          </a:prstGeom>
          <a:solidFill>
            <a:srgbClr val="0B71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0"/>
          <p:cNvSpPr txBox="1"/>
          <p:nvPr>
            <p:ph type="title"/>
          </p:nvPr>
        </p:nvSpPr>
        <p:spPr>
          <a:xfrm>
            <a:off x="0" y="0"/>
            <a:ext cx="2949600" cy="614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 Clocks</a:t>
            </a:r>
            <a:endParaRPr b="0" baseline="-25000"/>
          </a:p>
        </p:txBody>
      </p:sp>
      <p:sp>
        <p:nvSpPr>
          <p:cNvPr id="433" name="Google Shape;433;p50"/>
          <p:cNvSpPr txBox="1"/>
          <p:nvPr>
            <p:ph idx="1" type="body"/>
          </p:nvPr>
        </p:nvSpPr>
        <p:spPr>
          <a:xfrm>
            <a:off x="0" y="585600"/>
            <a:ext cx="6587100" cy="1715700"/>
          </a:xfrm>
          <a:prstGeom prst="rect">
            <a:avLst/>
          </a:prstGeom>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b="1" lang="en" sz="1000"/>
              <a:t>Goal</a:t>
            </a:r>
            <a:r>
              <a:rPr lang="en" sz="1000"/>
              <a:t>: Teach Molmo to interpret analog watches → map hand positions to numerical time.</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How it is built: - </a:t>
            </a:r>
            <a:r>
              <a:rPr lang="en" sz="1000"/>
              <a:t>Programmatically render ~50 watch bodies × ~160 k faces set to random times; each image paired with QA (“What time is it?”).</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Scale &amp; stats:</a:t>
            </a:r>
            <a:r>
              <a:rPr lang="en" sz="1000"/>
              <a:t> </a:t>
            </a:r>
            <a:r>
              <a:rPr lang="en" sz="1000"/>
              <a:t>826 k examples ( image + QA pair ) · 50 body templates · 160 k faces · labels = exact HH:MM times.</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Why it’s novel/usef</a:t>
            </a:r>
            <a:r>
              <a:rPr b="1" lang="en" sz="1000"/>
              <a:t>ul:</a:t>
            </a:r>
            <a:r>
              <a:rPr lang="en" sz="1000"/>
              <a:t> Realistic, photo-style watches with shadows &amp; decorations → harder than simulator datasets; links visual geometry to numerical reasoning.</a:t>
            </a:r>
            <a:endParaRPr b="1" sz="1000"/>
          </a:p>
        </p:txBody>
      </p:sp>
      <p:pic>
        <p:nvPicPr>
          <p:cNvPr id="434" name="Google Shape;434;p50"/>
          <p:cNvPicPr preferRelativeResize="0"/>
          <p:nvPr/>
        </p:nvPicPr>
        <p:blipFill>
          <a:blip r:embed="rId3">
            <a:alphaModFix/>
          </a:blip>
          <a:stretch>
            <a:fillRect/>
          </a:stretch>
        </p:blipFill>
        <p:spPr>
          <a:xfrm>
            <a:off x="0" y="2363075"/>
            <a:ext cx="7428701" cy="2780425"/>
          </a:xfrm>
          <a:prstGeom prst="rect">
            <a:avLst/>
          </a:prstGeom>
          <a:noFill/>
          <a:ln>
            <a:noFill/>
          </a:ln>
        </p:spPr>
      </p:pic>
      <p:sp>
        <p:nvSpPr>
          <p:cNvPr id="435" name="Google Shape;435;p50"/>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36" name="Google Shape;436;p50"/>
          <p:cNvSpPr/>
          <p:nvPr/>
        </p:nvSpPr>
        <p:spPr>
          <a:xfrm>
            <a:off x="8928600" y="0"/>
            <a:ext cx="215400" cy="175500"/>
          </a:xfrm>
          <a:prstGeom prst="rect">
            <a:avLst/>
          </a:prstGeom>
          <a:solidFill>
            <a:srgbClr val="0B71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1"/>
          <p:cNvSpPr txBox="1"/>
          <p:nvPr>
            <p:ph type="title"/>
          </p:nvPr>
        </p:nvSpPr>
        <p:spPr>
          <a:xfrm>
            <a:off x="0" y="0"/>
            <a:ext cx="2949600" cy="614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PixMo-Count</a:t>
            </a:r>
            <a:endParaRPr b="0" baseline="-25000"/>
          </a:p>
        </p:txBody>
      </p:sp>
      <p:sp>
        <p:nvSpPr>
          <p:cNvPr id="442" name="Google Shape;442;p51"/>
          <p:cNvSpPr txBox="1"/>
          <p:nvPr>
            <p:ph idx="1" type="body"/>
          </p:nvPr>
        </p:nvSpPr>
        <p:spPr>
          <a:xfrm>
            <a:off x="0" y="778155"/>
            <a:ext cx="8891400" cy="18435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000"/>
              <a:t>Goal</a:t>
            </a:r>
            <a:r>
              <a:rPr lang="en" sz="1000"/>
              <a:t>: A synthetic but realistic dataset that focuses on grounding, counting, and visual explanations via explicit 2-D pointing.</a:t>
            </a:r>
            <a:endParaRPr sz="1000"/>
          </a:p>
          <a:p>
            <a:pPr indent="0" lvl="0" marL="0" rtl="0" algn="l">
              <a:lnSpc>
                <a:spcPct val="115000"/>
              </a:lnSpc>
              <a:spcBef>
                <a:spcPts val="0"/>
              </a:spcBef>
              <a:spcAft>
                <a:spcPts val="0"/>
              </a:spcAft>
              <a:buNone/>
            </a:pPr>
            <a:r>
              <a:rPr b="1" lang="en" sz="1000"/>
              <a:t>How it is built: -</a:t>
            </a:r>
            <a:r>
              <a:rPr b="1" lang="en" sz="1100">
                <a:solidFill>
                  <a:srgbClr val="000000"/>
                </a:solidFill>
                <a:latin typeface="Arial"/>
                <a:ea typeface="Arial"/>
                <a:cs typeface="Arial"/>
                <a:sym typeface="Arial"/>
              </a:rPr>
              <a:t>  </a:t>
            </a:r>
            <a:r>
              <a:rPr lang="en" sz="1000"/>
              <a:t>Diverse web images collected across many object categories and environments. Run a non-VLM, OCR model over the images to locate objects. For each image, identify the object class with the most detections (e.g., “cars” if most detections are cars). Record the count of that class (from 0–10). Use object centers as point annotations for each detected instance. Automatically form a question–answer pair such as: Q: “How many cars are in the image?”  A: “5.”</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b="1" lang="en" sz="1000"/>
              <a:t>Scale &amp; stats:</a:t>
            </a:r>
            <a:r>
              <a:rPr lang="en" sz="1000"/>
              <a:t> </a:t>
            </a:r>
            <a:r>
              <a:rPr lang="en" sz="1000"/>
              <a:t>36 k train images (0–10 counts) · 540 val + 540 test (verified).</a:t>
            </a:r>
            <a:br>
              <a:rPr lang="en" sz="1000"/>
            </a:br>
            <a:endParaRPr sz="1000"/>
          </a:p>
          <a:p>
            <a:pPr indent="0" lvl="0" marL="0" rtl="0" algn="l">
              <a:lnSpc>
                <a:spcPct val="115000"/>
              </a:lnSpc>
              <a:spcBef>
                <a:spcPts val="0"/>
              </a:spcBef>
              <a:spcAft>
                <a:spcPts val="0"/>
              </a:spcAft>
              <a:buNone/>
            </a:pPr>
            <a:r>
              <a:rPr b="1" lang="en" sz="1000"/>
              <a:t>Why it’s novel/useful:</a:t>
            </a:r>
            <a:r>
              <a:rPr lang="en" sz="1000"/>
              <a:t> </a:t>
            </a:r>
            <a:r>
              <a:rPr lang="en" sz="1000"/>
              <a:t>Adds point-level supervision for counting · harder &amp; more diverse than CountBenchQA · enables explainable “count-by-pointing.”</a:t>
            </a:r>
            <a:endParaRPr sz="1000"/>
          </a:p>
        </p:txBody>
      </p:sp>
      <p:pic>
        <p:nvPicPr>
          <p:cNvPr id="443" name="Google Shape;443;p51"/>
          <p:cNvPicPr preferRelativeResize="0"/>
          <p:nvPr/>
        </p:nvPicPr>
        <p:blipFill>
          <a:blip r:embed="rId3">
            <a:alphaModFix/>
          </a:blip>
          <a:stretch>
            <a:fillRect/>
          </a:stretch>
        </p:blipFill>
        <p:spPr>
          <a:xfrm>
            <a:off x="0" y="2488325"/>
            <a:ext cx="7689852" cy="2655175"/>
          </a:xfrm>
          <a:prstGeom prst="rect">
            <a:avLst/>
          </a:prstGeom>
          <a:noFill/>
          <a:ln>
            <a:noFill/>
          </a:ln>
        </p:spPr>
      </p:pic>
      <p:sp>
        <p:nvSpPr>
          <p:cNvPr id="444" name="Google Shape;444;p51"/>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2"/>
          <p:cNvSpPr txBox="1"/>
          <p:nvPr>
            <p:ph type="title"/>
          </p:nvPr>
        </p:nvSpPr>
        <p:spPr>
          <a:xfrm>
            <a:off x="61325" y="0"/>
            <a:ext cx="8730900" cy="52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What were the problems with Previous Models/Datasets  ?</a:t>
            </a:r>
            <a:endParaRPr b="0" baseline="-25000"/>
          </a:p>
        </p:txBody>
      </p:sp>
      <p:graphicFrame>
        <p:nvGraphicFramePr>
          <p:cNvPr id="450" name="Google Shape;450;p52"/>
          <p:cNvGraphicFramePr/>
          <p:nvPr/>
        </p:nvGraphicFramePr>
        <p:xfrm>
          <a:off x="0" y="747675"/>
          <a:ext cx="3000000" cy="3000000"/>
        </p:xfrm>
        <a:graphic>
          <a:graphicData uri="http://schemas.openxmlformats.org/drawingml/2006/table">
            <a:tbl>
              <a:tblPr>
                <a:noFill/>
                <a:tableStyleId>{3E46CAC9-9B41-473D-B19D-2FD28A75F85C}</a:tableStyleId>
              </a:tblPr>
              <a:tblGrid>
                <a:gridCol w="589925"/>
                <a:gridCol w="2281600"/>
                <a:gridCol w="4998300"/>
              </a:tblGrid>
              <a:tr h="381000">
                <a:tc>
                  <a:txBody>
                    <a:bodyPr/>
                    <a:lstStyle/>
                    <a:p>
                      <a:pPr indent="0" lvl="0" marL="0" rtl="0" algn="l">
                        <a:spcBef>
                          <a:spcPts val="0"/>
                        </a:spcBef>
                        <a:spcAft>
                          <a:spcPts val="0"/>
                        </a:spcAft>
                        <a:buNone/>
                      </a:pPr>
                      <a:r>
                        <a:rPr b="1" lang="en" sz="1200"/>
                        <a:t>#</a:t>
                      </a:r>
                      <a:endParaRPr b="1" sz="1200"/>
                    </a:p>
                  </a:txBody>
                  <a:tcPr marT="91425" marB="91425" marR="91425" marL="91425"/>
                </a:tc>
                <a:tc>
                  <a:txBody>
                    <a:bodyPr/>
                    <a:lstStyle/>
                    <a:p>
                      <a:pPr indent="0" lvl="0" marL="0" rtl="0" algn="l">
                        <a:spcBef>
                          <a:spcPts val="0"/>
                        </a:spcBef>
                        <a:spcAft>
                          <a:spcPts val="0"/>
                        </a:spcAft>
                        <a:buNone/>
                      </a:pPr>
                      <a:r>
                        <a:rPr b="1" lang="en" sz="1200"/>
                        <a:t>Problem in Previous Dataset</a:t>
                      </a:r>
                      <a:endParaRPr b="1" sz="1200"/>
                    </a:p>
                  </a:txBody>
                  <a:tcPr marT="91425" marB="91425" marR="91425" marL="91425"/>
                </a:tc>
                <a:tc>
                  <a:txBody>
                    <a:bodyPr/>
                    <a:lstStyle/>
                    <a:p>
                      <a:pPr indent="0" lvl="0" marL="0" rtl="0" algn="l">
                        <a:spcBef>
                          <a:spcPts val="0"/>
                        </a:spcBef>
                        <a:spcAft>
                          <a:spcPts val="0"/>
                        </a:spcAft>
                        <a:buNone/>
                      </a:pPr>
                      <a:r>
                        <a:rPr b="1" lang="en" sz="1200"/>
                        <a:t>How does PixMo Solve it ?</a:t>
                      </a:r>
                      <a:endParaRPr b="1" sz="1200"/>
                    </a:p>
                  </a:txBody>
                  <a:tcPr marT="91425" marB="91425" marR="91425" marL="91425"/>
                </a:tc>
              </a:tr>
              <a:tr h="381000">
                <a:tc>
                  <a:txBody>
                    <a:bodyPr/>
                    <a:lstStyle/>
                    <a:p>
                      <a:pPr indent="0" lvl="0" marL="0" rtl="0" algn="l">
                        <a:spcBef>
                          <a:spcPts val="0"/>
                        </a:spcBef>
                        <a:spcAft>
                          <a:spcPts val="0"/>
                        </a:spcAft>
                        <a:buNone/>
                      </a:pPr>
                      <a:r>
                        <a:rPr lang="en" sz="1000"/>
                        <a:t>1</a:t>
                      </a:r>
                      <a:endParaRPr sz="1000"/>
                    </a:p>
                  </a:txBody>
                  <a:tcPr marT="91425" marB="91425" marR="91425" marL="91425"/>
                </a:tc>
                <a:tc>
                  <a:txBody>
                    <a:bodyPr/>
                    <a:lstStyle/>
                    <a:p>
                      <a:pPr indent="0" lvl="0" marL="0" rtl="0" algn="l">
                        <a:spcBef>
                          <a:spcPts val="0"/>
                        </a:spcBef>
                        <a:spcAft>
                          <a:spcPts val="0"/>
                        </a:spcAft>
                        <a:buNone/>
                      </a:pPr>
                      <a:r>
                        <a:rPr b="1" lang="en" sz="1000"/>
                        <a:t>Closed / Proprietary or Synthetic Data Loops</a:t>
                      </a:r>
                      <a:endParaRPr b="1" sz="1000"/>
                    </a:p>
                  </a:txBody>
                  <a:tcPr marT="91425" marB="91425" marR="91425" marL="91425"/>
                </a:tc>
                <a:tc>
                  <a:txBody>
                    <a:bodyPr/>
                    <a:lstStyle/>
                    <a:p>
                      <a:pPr indent="0" lvl="0" marL="0" rtl="0" algn="l">
                        <a:spcBef>
                          <a:spcPts val="0"/>
                        </a:spcBef>
                        <a:spcAft>
                          <a:spcPts val="0"/>
                        </a:spcAft>
                        <a:buNone/>
                      </a:pPr>
                      <a:r>
                        <a:rPr lang="en" sz="1000"/>
                        <a:t>All PixMo data gathered </a:t>
                      </a:r>
                      <a:r>
                        <a:rPr b="1" lang="en" sz="1000"/>
                        <a:t>without using any vision models</a:t>
                      </a:r>
                      <a:r>
                        <a:rPr lang="en" sz="1000"/>
                        <a:t> — from human speech, language-only LLM summarization, or direct programmatic generation</a:t>
                      </a:r>
                      <a:endParaRPr sz="1000"/>
                    </a:p>
                  </a:txBody>
                  <a:tcPr marT="91425" marB="91425" marR="91425" marL="91425"/>
                </a:tc>
              </a:tr>
              <a:tr h="381000">
                <a:tc>
                  <a:txBody>
                    <a:bodyPr/>
                    <a:lstStyle/>
                    <a:p>
                      <a:pPr indent="0" lvl="0" marL="0" rtl="0" algn="l">
                        <a:spcBef>
                          <a:spcPts val="0"/>
                        </a:spcBef>
                        <a:spcAft>
                          <a:spcPts val="0"/>
                        </a:spcAft>
                        <a:buNone/>
                      </a:pPr>
                      <a:r>
                        <a:rPr lang="en" sz="1000"/>
                        <a:t>2</a:t>
                      </a:r>
                      <a:endParaRPr sz="1000"/>
                    </a:p>
                  </a:txBody>
                  <a:tcPr marT="91425" marB="91425" marR="91425" marL="91425"/>
                </a:tc>
                <a:tc>
                  <a:txBody>
                    <a:bodyPr/>
                    <a:lstStyle/>
                    <a:p>
                      <a:pPr indent="0" lvl="0" marL="0" rtl="0" algn="l">
                        <a:spcBef>
                          <a:spcPts val="0"/>
                        </a:spcBef>
                        <a:spcAft>
                          <a:spcPts val="0"/>
                        </a:spcAft>
                        <a:buNone/>
                      </a:pPr>
                      <a:r>
                        <a:rPr b="1" lang="en" sz="1000"/>
                        <a:t>Noisy and Shallow Web Captions (Lack of Fine Detail)</a:t>
                      </a:r>
                      <a:endParaRPr b="1" sz="1000"/>
                    </a:p>
                  </a:txBody>
                  <a:tcPr marT="91425" marB="91425" marR="91425" marL="91425"/>
                </a:tc>
                <a:tc>
                  <a:txBody>
                    <a:bodyPr/>
                    <a:lstStyle/>
                    <a:p>
                      <a:pPr indent="0" lvl="0" marL="0" rtl="0" algn="l">
                        <a:spcBef>
                          <a:spcPts val="0"/>
                        </a:spcBef>
                        <a:spcAft>
                          <a:spcPts val="0"/>
                        </a:spcAft>
                        <a:buNone/>
                      </a:pPr>
                      <a:r>
                        <a:rPr b="1" lang="en" sz="1000"/>
                        <a:t>PixMo-Cap</a:t>
                      </a:r>
                      <a:r>
                        <a:rPr lang="en" sz="1000"/>
                        <a:t> uses spoken human descriptions (~200 words avg) → richer, contextual, fine-grained captions</a:t>
                      </a:r>
                      <a:endParaRPr sz="1000"/>
                    </a:p>
                  </a:txBody>
                  <a:tcPr marT="91425" marB="91425" marR="91425" marL="91425"/>
                </a:tc>
              </a:tr>
              <a:tr h="381000">
                <a:tc>
                  <a:txBody>
                    <a:bodyPr/>
                    <a:lstStyle/>
                    <a:p>
                      <a:pPr indent="0" lvl="0" marL="0" rtl="0" algn="l">
                        <a:spcBef>
                          <a:spcPts val="0"/>
                        </a:spcBef>
                        <a:spcAft>
                          <a:spcPts val="0"/>
                        </a:spcAft>
                        <a:buNone/>
                      </a:pPr>
                      <a:r>
                        <a:rPr lang="en" sz="1000"/>
                        <a:t>3</a:t>
                      </a:r>
                      <a:endParaRPr sz="10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Limited Grounding and Spatial Reasoning Data</a:t>
                      </a:r>
                      <a:endParaRPr b="1" sz="10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PixMo-Points</a:t>
                      </a:r>
                      <a:r>
                        <a:rPr lang="en" sz="1000"/>
                        <a:t> (2.3 M point annotations) + </a:t>
                      </a:r>
                      <a:r>
                        <a:rPr b="1" lang="en" sz="1000"/>
                        <a:t>PixMo-Count</a:t>
                      </a:r>
                      <a:r>
                        <a:rPr lang="en" sz="1000"/>
                        <a:t> (hard counting set) enable spatial and numerical reasoning</a:t>
                      </a:r>
                      <a:endParaRPr sz="1000"/>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t>4</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Costly and Low-Quality Human Captions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Spoken-caption pipeline:</a:t>
                      </a:r>
                      <a:r>
                        <a:rPr lang="en" sz="1000"/>
                        <a:t> annotators narrate images for 60–90 s; transcribed + LLM-summarized → long, natural captions</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t>5</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Missing Non-Photographic Modalities (Docs / Charts / Clocks)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PixMo-Docs &amp; PixMo-Clocks</a:t>
                      </a:r>
                      <a:r>
                        <a:rPr lang="en" sz="1000"/>
                        <a:t> — code-rendered charts, tables, diagrams, clocks from LaTeX / Matplotlib / Plotly / Vega-Lite</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t>6</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Lack of Truly Open and Reproducible Pipelines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t>Molmo releases </a:t>
                      </a:r>
                      <a:r>
                        <a:rPr b="1" lang="en" sz="1000"/>
                        <a:t>full PixMo data + generation code</a:t>
                      </a:r>
                      <a:r>
                        <a:rPr lang="en" sz="1000"/>
                        <a:t>, ensuring end-to-end reproducibility and transparency.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t>7</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000"/>
                        <a:t>Insufficient Multimodal Breadth and Balance</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t>PixMo covers </a:t>
                      </a:r>
                      <a:r>
                        <a:rPr b="1" lang="en" sz="1000"/>
                        <a:t>multiple domains (images + documents + charts)</a:t>
                      </a:r>
                      <a:r>
                        <a:rPr lang="en" sz="1000"/>
                        <a:t> and supports multilingual captions, balancing modality and language diversity.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51" name="Google Shape;451;p52"/>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3"/>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What does each subset of PixMo add to the model ?</a:t>
            </a:r>
            <a:endParaRPr/>
          </a:p>
        </p:txBody>
      </p:sp>
      <p:pic>
        <p:nvPicPr>
          <p:cNvPr descr="A diagram of a workflow&#10;&#10;AI-generated content may be incorrect." id="458" name="Google Shape;458;p53"/>
          <p:cNvPicPr preferRelativeResize="0"/>
          <p:nvPr/>
        </p:nvPicPr>
        <p:blipFill rotWithShape="1">
          <a:blip r:embed="rId3">
            <a:alphaModFix/>
          </a:blip>
          <a:srcRect b="0" l="0" r="0" t="0"/>
          <a:stretch/>
        </p:blipFill>
        <p:spPr>
          <a:xfrm>
            <a:off x="0" y="750188"/>
            <a:ext cx="7559386" cy="4162669"/>
          </a:xfrm>
          <a:prstGeom prst="rect">
            <a:avLst/>
          </a:prstGeom>
          <a:noFill/>
          <a:ln>
            <a:noFill/>
          </a:ln>
        </p:spPr>
      </p:pic>
      <p:sp>
        <p:nvSpPr>
          <p:cNvPr id="459" name="Google Shape;459;p5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4"/>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Any Questions ?</a:t>
            </a:r>
            <a:endParaRPr/>
          </a:p>
        </p:txBody>
      </p:sp>
      <p:sp>
        <p:nvSpPr>
          <p:cNvPr id="465" name="Google Shape;465;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5"/>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Stage-2: - The Modelling Phase</a:t>
            </a:r>
            <a:endParaRPr/>
          </a:p>
        </p:txBody>
      </p:sp>
      <p:sp>
        <p:nvSpPr>
          <p:cNvPr id="471" name="Google Shape;471;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6"/>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Background and Related Works</a:t>
            </a:r>
            <a:endParaRPr/>
          </a:p>
        </p:txBody>
      </p:sp>
      <p:sp>
        <p:nvSpPr>
          <p:cNvPr id="477" name="Google Shape;477;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7"/>
          <p:cNvSpPr txBox="1"/>
          <p:nvPr>
            <p:ph type="title"/>
          </p:nvPr>
        </p:nvSpPr>
        <p:spPr>
          <a:xfrm>
            <a:off x="285750" y="150541"/>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How did the previous architectures look like ?</a:t>
            </a:r>
            <a:endParaRPr/>
          </a:p>
        </p:txBody>
      </p:sp>
      <p:grpSp>
        <p:nvGrpSpPr>
          <p:cNvPr id="483" name="Google Shape;483;p57"/>
          <p:cNvGrpSpPr/>
          <p:nvPr/>
        </p:nvGrpSpPr>
        <p:grpSpPr>
          <a:xfrm>
            <a:off x="6858000" y="1629575"/>
            <a:ext cx="2286000" cy="2847950"/>
            <a:chOff x="0" y="2295575"/>
            <a:chExt cx="2286000" cy="2847950"/>
          </a:xfrm>
        </p:grpSpPr>
        <p:grpSp>
          <p:nvGrpSpPr>
            <p:cNvPr id="484" name="Google Shape;484;p57"/>
            <p:cNvGrpSpPr/>
            <p:nvPr/>
          </p:nvGrpSpPr>
          <p:grpSpPr>
            <a:xfrm>
              <a:off x="0" y="2295575"/>
              <a:ext cx="2286000" cy="2847950"/>
              <a:chOff x="0" y="2295575"/>
              <a:chExt cx="2286000" cy="2847950"/>
            </a:xfrm>
          </p:grpSpPr>
          <p:sp>
            <p:nvSpPr>
              <p:cNvPr id="485" name="Google Shape;485;p57"/>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7"/>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7" name="Google Shape;487;p57"/>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2022</a:t>
              </a:r>
              <a:endParaRPr sz="1000">
                <a:solidFill>
                  <a:srgbClr val="5E5E5E"/>
                </a:solidFill>
                <a:latin typeface="Roboto"/>
                <a:ea typeface="Roboto"/>
                <a:cs typeface="Roboto"/>
                <a:sym typeface="Roboto"/>
              </a:endParaRPr>
            </a:p>
          </p:txBody>
        </p:sp>
        <p:sp>
          <p:nvSpPr>
            <p:cNvPr id="488" name="Google Shape;488;p57"/>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5E5E5E"/>
                  </a:solidFill>
                  <a:latin typeface="Roboto"/>
                  <a:ea typeface="Roboto"/>
                  <a:cs typeface="Roboto"/>
                  <a:sym typeface="Roboto"/>
                </a:rPr>
                <a:t>Flamingo (DeepMind)</a:t>
              </a:r>
              <a:endParaRPr b="1" sz="1200">
                <a:solidFill>
                  <a:srgbClr val="5E5E5E"/>
                </a:solidFill>
                <a:latin typeface="Roboto"/>
                <a:ea typeface="Roboto"/>
                <a:cs typeface="Roboto"/>
                <a:sym typeface="Roboto"/>
              </a:endParaRPr>
            </a:p>
          </p:txBody>
        </p:sp>
        <p:sp>
          <p:nvSpPr>
            <p:cNvPr id="489" name="Google Shape;489;p57"/>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sz="900">
                  <a:solidFill>
                    <a:srgbClr val="5E5E5E"/>
                  </a:solidFill>
                  <a:latin typeface="Roboto"/>
                  <a:ea typeface="Roboto"/>
                  <a:cs typeface="Roboto"/>
                  <a:sym typeface="Roboto"/>
                </a:rPr>
                <a:t>Introduced cross-attention “Perceiver Resampler”: a frozen vision encoder produces tokens that a large LLM attends to via learned cross-attention layers. Enables multi-image &amp; interleaved sequences.</a:t>
              </a:r>
              <a:endParaRPr sz="900">
                <a:solidFill>
                  <a:srgbClr val="5E5E5E"/>
                </a:solidFill>
                <a:latin typeface="Roboto"/>
                <a:ea typeface="Roboto"/>
                <a:cs typeface="Roboto"/>
                <a:sym typeface="Roboto"/>
              </a:endParaRPr>
            </a:p>
          </p:txBody>
        </p:sp>
      </p:grpSp>
      <p:grpSp>
        <p:nvGrpSpPr>
          <p:cNvPr id="490" name="Google Shape;490;p57"/>
          <p:cNvGrpSpPr/>
          <p:nvPr/>
        </p:nvGrpSpPr>
        <p:grpSpPr>
          <a:xfrm>
            <a:off x="4572000" y="1629575"/>
            <a:ext cx="2286000" cy="2847950"/>
            <a:chOff x="0" y="2295575"/>
            <a:chExt cx="2286000" cy="2847950"/>
          </a:xfrm>
        </p:grpSpPr>
        <p:grpSp>
          <p:nvGrpSpPr>
            <p:cNvPr id="491" name="Google Shape;491;p57"/>
            <p:cNvGrpSpPr/>
            <p:nvPr/>
          </p:nvGrpSpPr>
          <p:grpSpPr>
            <a:xfrm>
              <a:off x="0" y="2295575"/>
              <a:ext cx="2286000" cy="2847950"/>
              <a:chOff x="0" y="2295575"/>
              <a:chExt cx="2286000" cy="2847950"/>
            </a:xfrm>
          </p:grpSpPr>
          <p:sp>
            <p:nvSpPr>
              <p:cNvPr id="492" name="Google Shape;492;p57"/>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7"/>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 name="Google Shape;494;p57"/>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2021-22</a:t>
              </a:r>
              <a:endParaRPr sz="1000">
                <a:solidFill>
                  <a:srgbClr val="5E5E5E"/>
                </a:solidFill>
                <a:latin typeface="Roboto"/>
                <a:ea typeface="Roboto"/>
                <a:cs typeface="Roboto"/>
                <a:sym typeface="Roboto"/>
              </a:endParaRPr>
            </a:p>
          </p:txBody>
        </p:sp>
        <p:sp>
          <p:nvSpPr>
            <p:cNvPr id="495" name="Google Shape;495;p57"/>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t>ViLT</a:t>
              </a:r>
              <a:r>
                <a:rPr lang="en" sz="1100"/>
                <a:t>, </a:t>
              </a:r>
              <a:r>
                <a:rPr b="1" lang="en" sz="1100"/>
                <a:t>FLAVA</a:t>
              </a:r>
              <a:endParaRPr b="1" sz="1200">
                <a:solidFill>
                  <a:srgbClr val="5E5E5E"/>
                </a:solidFill>
                <a:latin typeface="Roboto"/>
                <a:ea typeface="Roboto"/>
                <a:cs typeface="Roboto"/>
                <a:sym typeface="Roboto"/>
              </a:endParaRPr>
            </a:p>
          </p:txBody>
        </p:sp>
        <p:sp>
          <p:nvSpPr>
            <p:cNvPr id="496" name="Google Shape;496;p57"/>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5E5E5E"/>
                  </a:solidFill>
                  <a:latin typeface="Roboto"/>
                  <a:ea typeface="Roboto"/>
                  <a:cs typeface="Roboto"/>
                  <a:sym typeface="Roboto"/>
                </a:rPr>
                <a:t>Single Transformer that fuses patch + token embeddings early (“fusion encoder”) for cross-modal reasoning.</a:t>
              </a:r>
              <a:endParaRPr sz="900">
                <a:solidFill>
                  <a:srgbClr val="5E5E5E"/>
                </a:solidFill>
                <a:latin typeface="Roboto"/>
                <a:ea typeface="Roboto"/>
                <a:cs typeface="Roboto"/>
                <a:sym typeface="Roboto"/>
              </a:endParaRPr>
            </a:p>
          </p:txBody>
        </p:sp>
        <p:cxnSp>
          <p:nvCxnSpPr>
            <p:cNvPr id="497" name="Google Shape;497;p57"/>
            <p:cNvCxnSpPr/>
            <p:nvPr/>
          </p:nvCxnSpPr>
          <p:spPr>
            <a:xfrm>
              <a:off x="2286000" y="2295575"/>
              <a:ext cx="0" cy="2837400"/>
            </a:xfrm>
            <a:prstGeom prst="straightConnector1">
              <a:avLst/>
            </a:prstGeom>
            <a:noFill/>
            <a:ln cap="flat" cmpd="sng" w="9525">
              <a:solidFill>
                <a:srgbClr val="D9D9D9"/>
              </a:solidFill>
              <a:prstDash val="dot"/>
              <a:round/>
              <a:headEnd len="sm" w="sm" type="none"/>
              <a:tailEnd len="sm" w="sm" type="none"/>
            </a:ln>
          </p:spPr>
        </p:cxnSp>
      </p:grpSp>
      <p:grpSp>
        <p:nvGrpSpPr>
          <p:cNvPr id="498" name="Google Shape;498;p57"/>
          <p:cNvGrpSpPr/>
          <p:nvPr/>
        </p:nvGrpSpPr>
        <p:grpSpPr>
          <a:xfrm>
            <a:off x="2286000" y="1629575"/>
            <a:ext cx="2286000" cy="2847950"/>
            <a:chOff x="0" y="2295575"/>
            <a:chExt cx="2286000" cy="2847950"/>
          </a:xfrm>
        </p:grpSpPr>
        <p:grpSp>
          <p:nvGrpSpPr>
            <p:cNvPr id="499" name="Google Shape;499;p57"/>
            <p:cNvGrpSpPr/>
            <p:nvPr/>
          </p:nvGrpSpPr>
          <p:grpSpPr>
            <a:xfrm>
              <a:off x="0" y="2295575"/>
              <a:ext cx="2286000" cy="2847950"/>
              <a:chOff x="0" y="2295575"/>
              <a:chExt cx="2286000" cy="2847950"/>
            </a:xfrm>
          </p:grpSpPr>
          <p:sp>
            <p:nvSpPr>
              <p:cNvPr id="500" name="Google Shape;500;p57"/>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7"/>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57"/>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2021</a:t>
              </a:r>
              <a:endParaRPr sz="1000">
                <a:solidFill>
                  <a:srgbClr val="0C57D3"/>
                </a:solidFill>
                <a:latin typeface="Roboto"/>
                <a:ea typeface="Roboto"/>
                <a:cs typeface="Roboto"/>
                <a:sym typeface="Roboto"/>
              </a:endParaRPr>
            </a:p>
          </p:txBody>
        </p:sp>
        <p:sp>
          <p:nvSpPr>
            <p:cNvPr id="503" name="Google Shape;503;p57"/>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CLIP (OpenAI)</a:t>
              </a:r>
              <a:endParaRPr b="1" sz="1200">
                <a:solidFill>
                  <a:srgbClr val="FFFFFF"/>
                </a:solidFill>
                <a:latin typeface="Roboto"/>
                <a:ea typeface="Roboto"/>
                <a:cs typeface="Roboto"/>
                <a:sym typeface="Roboto"/>
              </a:endParaRPr>
            </a:p>
          </p:txBody>
        </p:sp>
        <p:sp>
          <p:nvSpPr>
            <p:cNvPr id="504" name="Google Shape;504;p57"/>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sz="900">
                  <a:solidFill>
                    <a:srgbClr val="FFFFFF"/>
                  </a:solidFill>
                  <a:latin typeface="Roboto"/>
                  <a:ea typeface="Roboto"/>
                  <a:cs typeface="Roboto"/>
                  <a:sym typeface="Roboto"/>
                </a:rPr>
                <a:t>Two separate encoders — one for image (ViT/ResNet) and one for text (Transformer). Trained with contrastive loss on large web data to align embeddings in a shared space.</a:t>
              </a:r>
              <a:endParaRPr sz="900">
                <a:solidFill>
                  <a:srgbClr val="FFFFFF"/>
                </a:solidFill>
                <a:latin typeface="Roboto"/>
                <a:ea typeface="Roboto"/>
                <a:cs typeface="Roboto"/>
                <a:sym typeface="Roboto"/>
              </a:endParaRPr>
            </a:p>
          </p:txBody>
        </p:sp>
        <p:cxnSp>
          <p:nvCxnSpPr>
            <p:cNvPr id="505" name="Google Shape;505;p57"/>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grpSp>
        <p:nvGrpSpPr>
          <p:cNvPr id="506" name="Google Shape;506;p57"/>
          <p:cNvGrpSpPr/>
          <p:nvPr/>
        </p:nvGrpSpPr>
        <p:grpSpPr>
          <a:xfrm>
            <a:off x="0" y="1629575"/>
            <a:ext cx="2286000" cy="2847950"/>
            <a:chOff x="0" y="2295575"/>
            <a:chExt cx="2286000" cy="2847950"/>
          </a:xfrm>
        </p:grpSpPr>
        <p:grpSp>
          <p:nvGrpSpPr>
            <p:cNvPr id="507" name="Google Shape;507;p57"/>
            <p:cNvGrpSpPr/>
            <p:nvPr/>
          </p:nvGrpSpPr>
          <p:grpSpPr>
            <a:xfrm>
              <a:off x="0" y="2295575"/>
              <a:ext cx="2286000" cy="2847950"/>
              <a:chOff x="0" y="2295575"/>
              <a:chExt cx="2286000" cy="2847950"/>
            </a:xfrm>
          </p:grpSpPr>
          <p:sp>
            <p:nvSpPr>
              <p:cNvPr id="508" name="Google Shape;508;p57"/>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7"/>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57"/>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2020</a:t>
              </a:r>
              <a:endParaRPr sz="1000">
                <a:solidFill>
                  <a:srgbClr val="0C57D3"/>
                </a:solidFill>
                <a:latin typeface="Roboto"/>
                <a:ea typeface="Roboto"/>
                <a:cs typeface="Roboto"/>
                <a:sym typeface="Roboto"/>
              </a:endParaRPr>
            </a:p>
          </p:txBody>
        </p:sp>
        <p:sp>
          <p:nvSpPr>
            <p:cNvPr id="511" name="Google Shape;511;p57"/>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ViT (Vision Transformer)</a:t>
              </a:r>
              <a:endParaRPr b="1" sz="1200">
                <a:solidFill>
                  <a:srgbClr val="FFFFFF"/>
                </a:solidFill>
                <a:latin typeface="Roboto"/>
                <a:ea typeface="Roboto"/>
                <a:cs typeface="Roboto"/>
                <a:sym typeface="Roboto"/>
              </a:endParaRPr>
            </a:p>
          </p:txBody>
        </p:sp>
        <p:sp>
          <p:nvSpPr>
            <p:cNvPr id="512" name="Google Shape;512;p57"/>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FFFFFF"/>
                  </a:solidFill>
                  <a:latin typeface="Roboto"/>
                  <a:ea typeface="Roboto"/>
                  <a:cs typeface="Roboto"/>
                  <a:sym typeface="Roboto"/>
                </a:rPr>
                <a:t>Treats an image as a sequence of patches + Transformer encoder; no convolution layers. Enabled scalable visual representation learning.</a:t>
              </a:r>
              <a:endParaRPr sz="900">
                <a:solidFill>
                  <a:srgbClr val="FFFFFF"/>
                </a:solidFill>
                <a:latin typeface="Roboto"/>
                <a:ea typeface="Roboto"/>
                <a:cs typeface="Roboto"/>
                <a:sym typeface="Roboto"/>
              </a:endParaRPr>
            </a:p>
          </p:txBody>
        </p:sp>
        <p:cxnSp>
          <p:nvCxnSpPr>
            <p:cNvPr id="513" name="Google Shape;513;p57"/>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sp>
        <p:nvSpPr>
          <p:cNvPr id="514" name="Google Shape;514;p57"/>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58"/>
          <p:cNvGrpSpPr/>
          <p:nvPr/>
        </p:nvGrpSpPr>
        <p:grpSpPr>
          <a:xfrm>
            <a:off x="6858000" y="1597458"/>
            <a:ext cx="2286000" cy="2847950"/>
            <a:chOff x="0" y="2295575"/>
            <a:chExt cx="2286000" cy="2847950"/>
          </a:xfrm>
        </p:grpSpPr>
        <p:grpSp>
          <p:nvGrpSpPr>
            <p:cNvPr id="520" name="Google Shape;520;p58"/>
            <p:cNvGrpSpPr/>
            <p:nvPr/>
          </p:nvGrpSpPr>
          <p:grpSpPr>
            <a:xfrm>
              <a:off x="0" y="2295575"/>
              <a:ext cx="2286000" cy="2847950"/>
              <a:chOff x="0" y="2295575"/>
              <a:chExt cx="2286000" cy="2847950"/>
            </a:xfrm>
          </p:grpSpPr>
          <p:sp>
            <p:nvSpPr>
              <p:cNvPr id="521" name="Google Shape;521;p58"/>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 name="Google Shape;523;p5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2024</a:t>
              </a:r>
              <a:endParaRPr sz="1000">
                <a:solidFill>
                  <a:srgbClr val="5E5E5E"/>
                </a:solidFill>
                <a:latin typeface="Roboto"/>
                <a:ea typeface="Roboto"/>
                <a:cs typeface="Roboto"/>
                <a:sym typeface="Roboto"/>
              </a:endParaRPr>
            </a:p>
          </p:txBody>
        </p:sp>
        <p:sp>
          <p:nvSpPr>
            <p:cNvPr id="524" name="Google Shape;524;p5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5E5E5E"/>
                  </a:solidFill>
                  <a:latin typeface="Roboto"/>
                  <a:ea typeface="Roboto"/>
                  <a:cs typeface="Roboto"/>
                  <a:sym typeface="Roboto"/>
                </a:rPr>
                <a:t>Qwen2-VL</a:t>
              </a:r>
              <a:endParaRPr b="1" sz="1200">
                <a:solidFill>
                  <a:srgbClr val="5E5E5E"/>
                </a:solidFill>
                <a:latin typeface="Roboto"/>
                <a:ea typeface="Roboto"/>
                <a:cs typeface="Roboto"/>
                <a:sym typeface="Roboto"/>
              </a:endParaRPr>
            </a:p>
          </p:txBody>
        </p:sp>
        <p:sp>
          <p:nvSpPr>
            <p:cNvPr id="525" name="Google Shape;525;p5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5E5E5E"/>
                  </a:solidFill>
                  <a:latin typeface="Roboto"/>
                  <a:ea typeface="Roboto"/>
                  <a:cs typeface="Roboto"/>
                  <a:sym typeface="Roboto"/>
                </a:rPr>
                <a:t>Next-gen decoder-only LLM with improved reasoning, math, and multilingual abilities.</a:t>
              </a:r>
              <a:endParaRPr sz="900">
                <a:solidFill>
                  <a:srgbClr val="5E5E5E"/>
                </a:solidFill>
                <a:latin typeface="Roboto"/>
                <a:ea typeface="Roboto"/>
                <a:cs typeface="Roboto"/>
                <a:sym typeface="Roboto"/>
              </a:endParaRPr>
            </a:p>
          </p:txBody>
        </p:sp>
      </p:grpSp>
      <p:grpSp>
        <p:nvGrpSpPr>
          <p:cNvPr id="526" name="Google Shape;526;p58"/>
          <p:cNvGrpSpPr/>
          <p:nvPr/>
        </p:nvGrpSpPr>
        <p:grpSpPr>
          <a:xfrm>
            <a:off x="4572000" y="1597458"/>
            <a:ext cx="2286000" cy="2847950"/>
            <a:chOff x="0" y="2295575"/>
            <a:chExt cx="2286000" cy="2847950"/>
          </a:xfrm>
        </p:grpSpPr>
        <p:grpSp>
          <p:nvGrpSpPr>
            <p:cNvPr id="527" name="Google Shape;527;p58"/>
            <p:cNvGrpSpPr/>
            <p:nvPr/>
          </p:nvGrpSpPr>
          <p:grpSpPr>
            <a:xfrm>
              <a:off x="0" y="2295575"/>
              <a:ext cx="2286000" cy="2847950"/>
              <a:chOff x="0" y="2295575"/>
              <a:chExt cx="2286000" cy="2847950"/>
            </a:xfrm>
          </p:grpSpPr>
          <p:sp>
            <p:nvSpPr>
              <p:cNvPr id="528" name="Google Shape;528;p58"/>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8"/>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0" name="Google Shape;530;p5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0C57D3"/>
                  </a:solidFill>
                  <a:latin typeface="Roboto"/>
                  <a:ea typeface="Roboto"/>
                  <a:cs typeface="Roboto"/>
                  <a:sym typeface="Roboto"/>
                </a:rPr>
                <a:t>2023-24</a:t>
              </a:r>
              <a:endParaRPr sz="1000">
                <a:solidFill>
                  <a:srgbClr val="0C57D3"/>
                </a:solidFill>
                <a:latin typeface="Roboto"/>
                <a:ea typeface="Roboto"/>
                <a:cs typeface="Roboto"/>
                <a:sym typeface="Roboto"/>
              </a:endParaRPr>
            </a:p>
            <a:p>
              <a:pPr indent="0" lvl="0" marL="0" rtl="0" algn="l">
                <a:lnSpc>
                  <a:spcPct val="115000"/>
                </a:lnSpc>
                <a:spcBef>
                  <a:spcPts val="1600"/>
                </a:spcBef>
                <a:spcAft>
                  <a:spcPts val="1600"/>
                </a:spcAft>
                <a:buNone/>
              </a:pPr>
              <a:r>
                <a:t/>
              </a:r>
              <a:endParaRPr sz="1000">
                <a:solidFill>
                  <a:srgbClr val="5E5E5E"/>
                </a:solidFill>
                <a:latin typeface="Roboto"/>
                <a:ea typeface="Roboto"/>
                <a:cs typeface="Roboto"/>
                <a:sym typeface="Roboto"/>
              </a:endParaRPr>
            </a:p>
          </p:txBody>
        </p:sp>
        <p:sp>
          <p:nvSpPr>
            <p:cNvPr id="531" name="Google Shape;531;p5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solidFill>
                    <a:srgbClr val="5E5E5E"/>
                  </a:solidFill>
                  <a:latin typeface="Roboto"/>
                  <a:ea typeface="Roboto"/>
                  <a:cs typeface="Roboto"/>
                  <a:sym typeface="Roboto"/>
                </a:rPr>
                <a:t>Qwen-VL, InternVL</a:t>
              </a:r>
              <a:endParaRPr b="1" sz="1200">
                <a:solidFill>
                  <a:srgbClr val="5E5E5E"/>
                </a:solidFill>
                <a:latin typeface="Roboto"/>
                <a:ea typeface="Roboto"/>
                <a:cs typeface="Roboto"/>
                <a:sym typeface="Roboto"/>
              </a:endParaRPr>
            </a:p>
          </p:txBody>
        </p:sp>
        <p:sp>
          <p:nvSpPr>
            <p:cNvPr id="532" name="Google Shape;532;p5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900">
                  <a:solidFill>
                    <a:srgbClr val="5E5E5E"/>
                  </a:solidFill>
                  <a:latin typeface="Roboto"/>
                  <a:ea typeface="Roboto"/>
                  <a:cs typeface="Roboto"/>
                  <a:sym typeface="Roboto"/>
                </a:rPr>
                <a:t>End-to-end large models combining high-res vision encoders, token resampling, and multi-task heads (OCR, doc reasoning).</a:t>
              </a:r>
              <a:endParaRPr sz="900">
                <a:solidFill>
                  <a:schemeClr val="lt1"/>
                </a:solidFill>
                <a:latin typeface="Roboto"/>
                <a:ea typeface="Roboto"/>
                <a:cs typeface="Roboto"/>
                <a:sym typeface="Roboto"/>
              </a:endParaRPr>
            </a:p>
            <a:p>
              <a:pPr indent="0" lvl="0" marL="0" rtl="0" algn="l">
                <a:lnSpc>
                  <a:spcPct val="115000"/>
                </a:lnSpc>
                <a:spcBef>
                  <a:spcPts val="1600"/>
                </a:spcBef>
                <a:spcAft>
                  <a:spcPts val="1600"/>
                </a:spcAft>
                <a:buNone/>
              </a:pPr>
              <a:r>
                <a:t/>
              </a:r>
              <a:endParaRPr sz="900">
                <a:solidFill>
                  <a:srgbClr val="5E5E5E"/>
                </a:solidFill>
                <a:latin typeface="Roboto"/>
                <a:ea typeface="Roboto"/>
                <a:cs typeface="Roboto"/>
                <a:sym typeface="Roboto"/>
              </a:endParaRPr>
            </a:p>
          </p:txBody>
        </p:sp>
        <p:cxnSp>
          <p:nvCxnSpPr>
            <p:cNvPr id="533" name="Google Shape;533;p58"/>
            <p:cNvCxnSpPr/>
            <p:nvPr/>
          </p:nvCxnSpPr>
          <p:spPr>
            <a:xfrm>
              <a:off x="2286000" y="2295575"/>
              <a:ext cx="0" cy="2837400"/>
            </a:xfrm>
            <a:prstGeom prst="straightConnector1">
              <a:avLst/>
            </a:prstGeom>
            <a:noFill/>
            <a:ln cap="flat" cmpd="sng" w="9525">
              <a:solidFill>
                <a:srgbClr val="D9D9D9"/>
              </a:solidFill>
              <a:prstDash val="dot"/>
              <a:round/>
              <a:headEnd len="sm" w="sm" type="none"/>
              <a:tailEnd len="sm" w="sm" type="none"/>
            </a:ln>
          </p:spPr>
        </p:cxnSp>
      </p:grpSp>
      <p:grpSp>
        <p:nvGrpSpPr>
          <p:cNvPr id="534" name="Google Shape;534;p58"/>
          <p:cNvGrpSpPr/>
          <p:nvPr/>
        </p:nvGrpSpPr>
        <p:grpSpPr>
          <a:xfrm>
            <a:off x="2286000" y="1597458"/>
            <a:ext cx="2286000" cy="2847950"/>
            <a:chOff x="0" y="2295575"/>
            <a:chExt cx="2286000" cy="2847950"/>
          </a:xfrm>
        </p:grpSpPr>
        <p:grpSp>
          <p:nvGrpSpPr>
            <p:cNvPr id="535" name="Google Shape;535;p58"/>
            <p:cNvGrpSpPr/>
            <p:nvPr/>
          </p:nvGrpSpPr>
          <p:grpSpPr>
            <a:xfrm>
              <a:off x="0" y="2295575"/>
              <a:ext cx="2286000" cy="2847950"/>
              <a:chOff x="0" y="2295575"/>
              <a:chExt cx="2286000" cy="2847950"/>
            </a:xfrm>
          </p:grpSpPr>
          <p:sp>
            <p:nvSpPr>
              <p:cNvPr id="536" name="Google Shape;536;p58"/>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8"/>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p5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2023-24</a:t>
              </a:r>
              <a:endParaRPr sz="1000">
                <a:solidFill>
                  <a:srgbClr val="0C57D3"/>
                </a:solidFill>
                <a:latin typeface="Roboto"/>
                <a:ea typeface="Roboto"/>
                <a:cs typeface="Roboto"/>
                <a:sym typeface="Roboto"/>
              </a:endParaRPr>
            </a:p>
          </p:txBody>
        </p:sp>
        <p:sp>
          <p:nvSpPr>
            <p:cNvPr id="539" name="Google Shape;539;p5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LLaVA, InstructBLIP</a:t>
              </a:r>
              <a:endParaRPr b="1" sz="1200">
                <a:solidFill>
                  <a:srgbClr val="FFFFFF"/>
                </a:solidFill>
                <a:latin typeface="Roboto"/>
                <a:ea typeface="Roboto"/>
                <a:cs typeface="Roboto"/>
                <a:sym typeface="Roboto"/>
              </a:endParaRPr>
            </a:p>
          </p:txBody>
        </p:sp>
        <p:sp>
          <p:nvSpPr>
            <p:cNvPr id="540" name="Google Shape;540;p5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chemeClr val="lt1"/>
                  </a:solidFill>
                  <a:latin typeface="Roboto"/>
                  <a:ea typeface="Roboto"/>
                  <a:cs typeface="Roboto"/>
                  <a:sym typeface="Roboto"/>
                </a:rPr>
                <a:t>Takes CLIP/BLIP-2 vision encoders + LLM; aligns them via visual instruction tuning (GPT-4-generated conversations). </a:t>
              </a:r>
              <a:endParaRPr sz="900">
                <a:solidFill>
                  <a:schemeClr val="lt1"/>
                </a:solidFill>
                <a:latin typeface="Roboto"/>
                <a:ea typeface="Roboto"/>
                <a:cs typeface="Roboto"/>
                <a:sym typeface="Roboto"/>
              </a:endParaRPr>
            </a:p>
            <a:p>
              <a:pPr indent="0" lvl="0" marL="0" rtl="0" algn="l">
                <a:lnSpc>
                  <a:spcPct val="115000"/>
                </a:lnSpc>
                <a:spcBef>
                  <a:spcPts val="1600"/>
                </a:spcBef>
                <a:spcAft>
                  <a:spcPts val="1600"/>
                </a:spcAft>
                <a:buNone/>
              </a:pPr>
              <a:r>
                <a:t/>
              </a:r>
              <a:endParaRPr sz="900">
                <a:solidFill>
                  <a:srgbClr val="FFFFFF"/>
                </a:solidFill>
                <a:latin typeface="Roboto"/>
                <a:ea typeface="Roboto"/>
                <a:cs typeface="Roboto"/>
                <a:sym typeface="Roboto"/>
              </a:endParaRPr>
            </a:p>
          </p:txBody>
        </p:sp>
        <p:cxnSp>
          <p:nvCxnSpPr>
            <p:cNvPr id="541" name="Google Shape;541;p58"/>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grpSp>
        <p:nvGrpSpPr>
          <p:cNvPr id="542" name="Google Shape;542;p58"/>
          <p:cNvGrpSpPr/>
          <p:nvPr/>
        </p:nvGrpSpPr>
        <p:grpSpPr>
          <a:xfrm>
            <a:off x="0" y="1597458"/>
            <a:ext cx="2286000" cy="2847950"/>
            <a:chOff x="0" y="2295575"/>
            <a:chExt cx="2286000" cy="2847950"/>
          </a:xfrm>
        </p:grpSpPr>
        <p:grpSp>
          <p:nvGrpSpPr>
            <p:cNvPr id="543" name="Google Shape;543;p58"/>
            <p:cNvGrpSpPr/>
            <p:nvPr/>
          </p:nvGrpSpPr>
          <p:grpSpPr>
            <a:xfrm>
              <a:off x="0" y="2295575"/>
              <a:ext cx="2286000" cy="2847950"/>
              <a:chOff x="0" y="2295575"/>
              <a:chExt cx="2286000" cy="2847950"/>
            </a:xfrm>
          </p:grpSpPr>
          <p:sp>
            <p:nvSpPr>
              <p:cNvPr id="544" name="Google Shape;544;p58"/>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58"/>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 name="Google Shape;546;p5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2023</a:t>
              </a:r>
              <a:endParaRPr sz="1000">
                <a:solidFill>
                  <a:srgbClr val="0C57D3"/>
                </a:solidFill>
                <a:latin typeface="Roboto"/>
                <a:ea typeface="Roboto"/>
                <a:cs typeface="Roboto"/>
                <a:sym typeface="Roboto"/>
              </a:endParaRPr>
            </a:p>
          </p:txBody>
        </p:sp>
        <p:sp>
          <p:nvSpPr>
            <p:cNvPr id="547" name="Google Shape;547;p5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BliP-2</a:t>
              </a:r>
              <a:endParaRPr b="1" sz="1200">
                <a:solidFill>
                  <a:srgbClr val="FFFFFF"/>
                </a:solidFill>
                <a:latin typeface="Roboto"/>
                <a:ea typeface="Roboto"/>
                <a:cs typeface="Roboto"/>
                <a:sym typeface="Roboto"/>
              </a:endParaRPr>
            </a:p>
          </p:txBody>
        </p:sp>
        <p:sp>
          <p:nvSpPr>
            <p:cNvPr id="548" name="Google Shape;548;p5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sz="900">
                  <a:solidFill>
                    <a:srgbClr val="FFFFFF"/>
                  </a:solidFill>
                  <a:latin typeface="Roboto"/>
                  <a:ea typeface="Roboto"/>
                  <a:cs typeface="Roboto"/>
                  <a:sym typeface="Roboto"/>
                </a:rPr>
                <a:t>Takes CLIP/BLIP-2 vision encoders + LLM; aligns them via visual instruction tuning (GPT-4-generated conversations). </a:t>
              </a:r>
              <a:endParaRPr sz="900">
                <a:solidFill>
                  <a:srgbClr val="FFFFFF"/>
                </a:solidFill>
                <a:latin typeface="Roboto"/>
                <a:ea typeface="Roboto"/>
                <a:cs typeface="Roboto"/>
                <a:sym typeface="Roboto"/>
              </a:endParaRPr>
            </a:p>
          </p:txBody>
        </p:sp>
        <p:cxnSp>
          <p:nvCxnSpPr>
            <p:cNvPr id="549" name="Google Shape;549;p58"/>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sp>
        <p:nvSpPr>
          <p:cNvPr id="550" name="Google Shape;550;p58"/>
          <p:cNvSpPr txBox="1"/>
          <p:nvPr>
            <p:ph type="title"/>
          </p:nvPr>
        </p:nvSpPr>
        <p:spPr>
          <a:xfrm>
            <a:off x="285750" y="150541"/>
            <a:ext cx="8572500" cy="76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A7934B"/>
              </a:buClr>
              <a:buSzPts val="2700"/>
              <a:buFont typeface="Roboto"/>
              <a:buNone/>
            </a:pPr>
            <a:r>
              <a:rPr lang="en"/>
              <a:t>How did the previous architectures look like ?(contd..)</a:t>
            </a:r>
            <a:endParaRPr/>
          </a:p>
        </p:txBody>
      </p:sp>
      <p:sp>
        <p:nvSpPr>
          <p:cNvPr id="551" name="Google Shape;551;p5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2"/>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Problem Introduction and Motivation</a:t>
            </a:r>
            <a:endParaRPr/>
          </a:p>
        </p:txBody>
      </p:sp>
      <p:sp>
        <p:nvSpPr>
          <p:cNvPr id="162" name="Google Shape;162;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9"/>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Model Architecture</a:t>
            </a:r>
            <a:endParaRPr/>
          </a:p>
        </p:txBody>
      </p:sp>
      <p:sp>
        <p:nvSpPr>
          <p:cNvPr id="557" name="Google Shape;557;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0"/>
          <p:cNvSpPr txBox="1"/>
          <p:nvPr>
            <p:ph idx="1" type="body"/>
          </p:nvPr>
        </p:nvSpPr>
        <p:spPr>
          <a:xfrm>
            <a:off x="45025" y="911600"/>
            <a:ext cx="5256900" cy="3169200"/>
          </a:xfrm>
          <a:prstGeom prst="rect">
            <a:avLst/>
          </a:prstGeom>
          <a:noFill/>
          <a:ln>
            <a:noFill/>
          </a:ln>
        </p:spPr>
        <p:txBody>
          <a:bodyPr anchorCtr="0" anchor="t" bIns="34275" lIns="68575" spcFirstLastPara="1" rIns="68575" wrap="square" tIns="34275">
            <a:normAutofit/>
          </a:bodyPr>
          <a:lstStyle/>
          <a:p>
            <a:pPr indent="-165100" lvl="0" marL="177800" rtl="0" algn="l">
              <a:lnSpc>
                <a:spcPct val="90000"/>
              </a:lnSpc>
              <a:spcBef>
                <a:spcPts val="0"/>
              </a:spcBef>
              <a:spcAft>
                <a:spcPts val="0"/>
              </a:spcAft>
              <a:buClr>
                <a:srgbClr val="003057"/>
              </a:buClr>
              <a:buSzPts val="1600"/>
              <a:buChar char="•"/>
            </a:pPr>
            <a:r>
              <a:rPr lang="en" sz="1600"/>
              <a:t>Molmo is a Vision-Language Model (VLM) — it takes an image + text input and produces text output (a caption, answer, explanation, or coordinates).</a:t>
            </a:r>
            <a:endParaRPr sz="1600"/>
          </a:p>
          <a:p>
            <a:pPr indent="0" lvl="0" marL="0" marR="0" rtl="0" algn="l">
              <a:lnSpc>
                <a:spcPct val="90000"/>
              </a:lnSpc>
              <a:spcBef>
                <a:spcPts val="0"/>
              </a:spcBef>
              <a:spcAft>
                <a:spcPts val="0"/>
              </a:spcAft>
              <a:buNone/>
            </a:pPr>
            <a:r>
              <a:t/>
            </a:r>
            <a:endParaRPr sz="1600"/>
          </a:p>
          <a:p>
            <a:pPr indent="-165100" lvl="0" marL="177800" marR="0" rtl="0" algn="l">
              <a:lnSpc>
                <a:spcPct val="90000"/>
              </a:lnSpc>
              <a:spcBef>
                <a:spcPts val="0"/>
              </a:spcBef>
              <a:spcAft>
                <a:spcPts val="0"/>
              </a:spcAft>
              <a:buSzPts val="1600"/>
              <a:buChar char="•"/>
            </a:pPr>
            <a:r>
              <a:rPr lang="en" sz="1600"/>
              <a:t>It’s built in four main blocks:</a:t>
            </a:r>
            <a:endParaRPr sz="1600"/>
          </a:p>
          <a:p>
            <a:pPr indent="-177800" lvl="1" marL="520700" marR="0" rtl="0" algn="l">
              <a:lnSpc>
                <a:spcPct val="90000"/>
              </a:lnSpc>
              <a:spcBef>
                <a:spcPts val="0"/>
              </a:spcBef>
              <a:spcAft>
                <a:spcPts val="0"/>
              </a:spcAft>
              <a:buSzPts val="1400"/>
              <a:buAutoNum type="alphaLcPeriod"/>
            </a:pPr>
            <a:r>
              <a:rPr lang="en" sz="1400"/>
              <a:t>Preprocessor – prepares the image (multi-scale cropping).</a:t>
            </a:r>
            <a:endParaRPr sz="1400"/>
          </a:p>
          <a:p>
            <a:pPr indent="-177800" lvl="1" marL="520700" marR="0" rtl="0" algn="l">
              <a:lnSpc>
                <a:spcPct val="90000"/>
              </a:lnSpc>
              <a:spcBef>
                <a:spcPts val="0"/>
              </a:spcBef>
              <a:spcAft>
                <a:spcPts val="0"/>
              </a:spcAft>
              <a:buSzPts val="1400"/>
              <a:buAutoNum type="alphaLcPeriod"/>
            </a:pPr>
            <a:r>
              <a:rPr lang="en" sz="1400"/>
              <a:t>Vision Encoder (ViT) – turns images into patch-level features.</a:t>
            </a:r>
            <a:endParaRPr sz="1400"/>
          </a:p>
          <a:p>
            <a:pPr indent="-177800" lvl="1" marL="520700" marR="0" rtl="0" algn="l">
              <a:lnSpc>
                <a:spcPct val="90000"/>
              </a:lnSpc>
              <a:spcBef>
                <a:spcPts val="0"/>
              </a:spcBef>
              <a:spcAft>
                <a:spcPts val="0"/>
              </a:spcAft>
              <a:buSzPts val="1400"/>
              <a:buAutoNum type="alphaLcPeriod"/>
            </a:pPr>
            <a:r>
              <a:rPr lang="en" sz="1400"/>
              <a:t>Connector – projects visual features into the same space as words.</a:t>
            </a:r>
            <a:endParaRPr sz="1400"/>
          </a:p>
          <a:p>
            <a:pPr indent="-177800" lvl="1" marL="520700" marR="0" rtl="0" algn="l">
              <a:lnSpc>
                <a:spcPct val="90000"/>
              </a:lnSpc>
              <a:spcBef>
                <a:spcPts val="0"/>
              </a:spcBef>
              <a:spcAft>
                <a:spcPts val="0"/>
              </a:spcAft>
              <a:buSzPts val="1400"/>
              <a:buAutoNum type="alphaLcPeriod"/>
            </a:pPr>
            <a:r>
              <a:rPr lang="en" sz="1400"/>
              <a:t>Language Model (LLM) – generates text from those tokens.</a:t>
            </a:r>
            <a:endParaRPr/>
          </a:p>
        </p:txBody>
      </p:sp>
      <p:sp>
        <p:nvSpPr>
          <p:cNvPr id="563" name="Google Shape;563;p60"/>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Molmo: The Architecture</a:t>
            </a:r>
            <a:endParaRPr/>
          </a:p>
        </p:txBody>
      </p:sp>
      <p:pic>
        <p:nvPicPr>
          <p:cNvPr id="564" name="Google Shape;564;p60"/>
          <p:cNvPicPr preferRelativeResize="0"/>
          <p:nvPr/>
        </p:nvPicPr>
        <p:blipFill>
          <a:blip r:embed="rId3">
            <a:alphaModFix/>
          </a:blip>
          <a:stretch>
            <a:fillRect/>
          </a:stretch>
        </p:blipFill>
        <p:spPr>
          <a:xfrm>
            <a:off x="5673275" y="911612"/>
            <a:ext cx="3296551" cy="3046301"/>
          </a:xfrm>
          <a:prstGeom prst="rect">
            <a:avLst/>
          </a:prstGeom>
          <a:noFill/>
          <a:ln>
            <a:noFill/>
          </a:ln>
        </p:spPr>
      </p:pic>
      <p:sp>
        <p:nvSpPr>
          <p:cNvPr id="565" name="Google Shape;565;p60"/>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61"/>
          <p:cNvPicPr preferRelativeResize="0"/>
          <p:nvPr/>
        </p:nvPicPr>
        <p:blipFill>
          <a:blip r:embed="rId3">
            <a:alphaModFix/>
          </a:blip>
          <a:stretch>
            <a:fillRect/>
          </a:stretch>
        </p:blipFill>
        <p:spPr>
          <a:xfrm>
            <a:off x="5094532" y="247618"/>
            <a:ext cx="4110794" cy="3428700"/>
          </a:xfrm>
          <a:prstGeom prst="rect">
            <a:avLst/>
          </a:prstGeom>
          <a:noFill/>
          <a:ln>
            <a:noFill/>
          </a:ln>
        </p:spPr>
      </p:pic>
      <p:sp>
        <p:nvSpPr>
          <p:cNvPr id="571" name="Google Shape;571;p61"/>
          <p:cNvSpPr txBox="1"/>
          <p:nvPr/>
        </p:nvSpPr>
        <p:spPr>
          <a:xfrm>
            <a:off x="0" y="761100"/>
            <a:ext cx="3466500" cy="254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200">
                <a:solidFill>
                  <a:srgbClr val="003057"/>
                </a:solidFill>
                <a:latin typeface="Roboto"/>
                <a:ea typeface="Roboto"/>
                <a:cs typeface="Roboto"/>
                <a:sym typeface="Roboto"/>
              </a:rPr>
              <a:t>PROBLEM: -</a:t>
            </a:r>
            <a:r>
              <a:rPr b="1" lang="en" sz="1200"/>
              <a:t> </a:t>
            </a:r>
            <a:endParaRPr b="1" sz="1200"/>
          </a:p>
          <a:p>
            <a:pPr indent="-139700" lvl="0" marL="177800" marR="0" rtl="0" algn="l">
              <a:lnSpc>
                <a:spcPct val="90000"/>
              </a:lnSpc>
              <a:spcBef>
                <a:spcPts val="1200"/>
              </a:spcBef>
              <a:spcAft>
                <a:spcPts val="0"/>
              </a:spcAft>
              <a:buClr>
                <a:srgbClr val="003057"/>
              </a:buClr>
              <a:buSzPts val="1200"/>
              <a:buChar char="•"/>
            </a:pPr>
            <a:r>
              <a:rPr lang="en" sz="1200">
                <a:solidFill>
                  <a:srgbClr val="003057"/>
                </a:solidFill>
                <a:latin typeface="Roboto"/>
                <a:ea typeface="Roboto"/>
                <a:cs typeface="Roboto"/>
                <a:sym typeface="Roboto"/>
              </a:rPr>
              <a:t>Vision Transformers (like CLIP’s ViT-L/14) have a strict input rule: They only accept square images of a fixed resolution (for example 336 × 336 pixels).</a:t>
            </a:r>
            <a:endParaRPr sz="1200">
              <a:solidFill>
                <a:srgbClr val="003057"/>
              </a:solidFill>
              <a:latin typeface="Roboto"/>
              <a:ea typeface="Roboto"/>
              <a:cs typeface="Roboto"/>
              <a:sym typeface="Roboto"/>
            </a:endParaRPr>
          </a:p>
          <a:p>
            <a:pPr indent="-139700" lvl="0" marL="177800" marR="0" rtl="0" algn="l">
              <a:lnSpc>
                <a:spcPct val="90000"/>
              </a:lnSpc>
              <a:spcBef>
                <a:spcPts val="0"/>
              </a:spcBef>
              <a:spcAft>
                <a:spcPts val="0"/>
              </a:spcAft>
              <a:buClr>
                <a:srgbClr val="003057"/>
              </a:buClr>
              <a:buSzPts val="1200"/>
              <a:buChar char="•"/>
            </a:pPr>
            <a:r>
              <a:rPr lang="en" sz="1200">
                <a:solidFill>
                  <a:srgbClr val="003057"/>
                </a:solidFill>
                <a:latin typeface="Roboto"/>
                <a:ea typeface="Roboto"/>
                <a:cs typeface="Roboto"/>
                <a:sym typeface="Roboto"/>
              </a:rPr>
              <a:t>But real-world photos are rectangular, have different resolutions, and often contain small details (like text on signs, buttons, clocks, charts). So if we just resized everything to 336×336:</a:t>
            </a:r>
            <a:endParaRPr sz="1200">
              <a:solidFill>
                <a:srgbClr val="003057"/>
              </a:solidFill>
              <a:latin typeface="Roboto"/>
              <a:ea typeface="Roboto"/>
              <a:cs typeface="Roboto"/>
              <a:sym typeface="Roboto"/>
            </a:endParaRPr>
          </a:p>
          <a:p>
            <a:pPr indent="-165100" lvl="1" marL="520700" marR="0" rtl="0" algn="l">
              <a:lnSpc>
                <a:spcPct val="90000"/>
              </a:lnSpc>
              <a:spcBef>
                <a:spcPts val="0"/>
              </a:spcBef>
              <a:spcAft>
                <a:spcPts val="0"/>
              </a:spcAft>
              <a:buClr>
                <a:srgbClr val="003057"/>
              </a:buClr>
              <a:buSzPts val="1200"/>
              <a:buAutoNum type="alphaLcPeriod"/>
            </a:pPr>
            <a:r>
              <a:rPr lang="en" sz="1200">
                <a:solidFill>
                  <a:srgbClr val="003057"/>
                </a:solidFill>
                <a:latin typeface="Roboto"/>
                <a:ea typeface="Roboto"/>
                <a:cs typeface="Roboto"/>
                <a:sym typeface="Roboto"/>
              </a:rPr>
              <a:t>Small details would blur or disappear.</a:t>
            </a:r>
            <a:endParaRPr sz="1200">
              <a:solidFill>
                <a:srgbClr val="003057"/>
              </a:solidFill>
              <a:latin typeface="Roboto"/>
              <a:ea typeface="Roboto"/>
              <a:cs typeface="Roboto"/>
              <a:sym typeface="Roboto"/>
            </a:endParaRPr>
          </a:p>
          <a:p>
            <a:pPr indent="-165100" lvl="1" marL="520700" marR="0" rtl="0" algn="l">
              <a:lnSpc>
                <a:spcPct val="90000"/>
              </a:lnSpc>
              <a:spcBef>
                <a:spcPts val="0"/>
              </a:spcBef>
              <a:spcAft>
                <a:spcPts val="0"/>
              </a:spcAft>
              <a:buClr>
                <a:srgbClr val="003057"/>
              </a:buClr>
              <a:buSzPts val="1200"/>
              <a:buAutoNum type="alphaLcPeriod"/>
            </a:pPr>
            <a:r>
              <a:rPr lang="en" sz="1200">
                <a:solidFill>
                  <a:srgbClr val="003057"/>
                </a:solidFill>
                <a:latin typeface="Roboto"/>
                <a:ea typeface="Roboto"/>
                <a:cs typeface="Roboto"/>
                <a:sym typeface="Roboto"/>
              </a:rPr>
              <a:t>Wide/tall scenes would get stretched or squished.</a:t>
            </a:r>
            <a:endParaRPr sz="1200"/>
          </a:p>
        </p:txBody>
      </p:sp>
      <p:sp>
        <p:nvSpPr>
          <p:cNvPr id="572" name="Google Shape;572;p61"/>
          <p:cNvSpPr txBox="1"/>
          <p:nvPr>
            <p:ph idx="4294967295"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pre-processing on images Molmo does? </a:t>
            </a:r>
            <a:endParaRPr/>
          </a:p>
        </p:txBody>
      </p:sp>
      <p:sp>
        <p:nvSpPr>
          <p:cNvPr id="573" name="Google Shape;573;p61"/>
          <p:cNvSpPr txBox="1"/>
          <p:nvPr/>
        </p:nvSpPr>
        <p:spPr>
          <a:xfrm>
            <a:off x="1998025" y="3748400"/>
            <a:ext cx="60501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200">
                <a:solidFill>
                  <a:srgbClr val="003057"/>
                </a:solidFill>
                <a:latin typeface="Roboto"/>
                <a:ea typeface="Roboto"/>
                <a:cs typeface="Roboto"/>
                <a:sym typeface="Roboto"/>
              </a:rPr>
              <a:t>Solution</a:t>
            </a:r>
            <a:r>
              <a:rPr lang="en" sz="1200">
                <a:solidFill>
                  <a:srgbClr val="003057"/>
                </a:solidFill>
                <a:latin typeface="Roboto"/>
                <a:ea typeface="Roboto"/>
                <a:cs typeface="Roboto"/>
                <a:sym typeface="Roboto"/>
              </a:rPr>
              <a:t>: -  Molmo fixes that with a multi-scale tiling strategy—the Preprocessor. We pass multiple inputs to encoder.</a:t>
            </a:r>
            <a:endParaRPr sz="1200">
              <a:solidFill>
                <a:srgbClr val="003057"/>
              </a:solidFill>
              <a:latin typeface="Roboto"/>
              <a:ea typeface="Roboto"/>
              <a:cs typeface="Roboto"/>
              <a:sym typeface="Roboto"/>
            </a:endParaRPr>
          </a:p>
          <a:p>
            <a:pPr indent="-304800" lvl="0" marL="457200" marR="0" rtl="0" algn="l">
              <a:lnSpc>
                <a:spcPct val="100000"/>
              </a:lnSpc>
              <a:spcBef>
                <a:spcPts val="0"/>
              </a:spcBef>
              <a:spcAft>
                <a:spcPts val="0"/>
              </a:spcAft>
              <a:buSzPts val="1200"/>
              <a:buAutoNum type="arabicPeriod"/>
            </a:pPr>
            <a:r>
              <a:rPr lang="en" sz="1200">
                <a:solidFill>
                  <a:srgbClr val="003057"/>
                </a:solidFill>
                <a:latin typeface="Roboto"/>
                <a:ea typeface="Roboto"/>
                <a:cs typeface="Roboto"/>
                <a:sym typeface="Roboto"/>
              </a:rPr>
              <a:t>We will compress the image to low level 336*336 px for global important information</a:t>
            </a:r>
            <a:endParaRPr sz="1200">
              <a:solidFill>
                <a:srgbClr val="003057"/>
              </a:solidFill>
              <a:latin typeface="Roboto"/>
              <a:ea typeface="Roboto"/>
              <a:cs typeface="Roboto"/>
              <a:sym typeface="Roboto"/>
            </a:endParaRPr>
          </a:p>
          <a:p>
            <a:pPr indent="-304800" lvl="0" marL="457200" marR="0" rtl="0" algn="l">
              <a:lnSpc>
                <a:spcPct val="100000"/>
              </a:lnSpc>
              <a:spcBef>
                <a:spcPts val="0"/>
              </a:spcBef>
              <a:spcAft>
                <a:spcPts val="0"/>
              </a:spcAft>
              <a:buSzPts val="1200"/>
              <a:buAutoNum type="arabicPeriod"/>
            </a:pPr>
            <a:r>
              <a:rPr lang="en" sz="1200">
                <a:solidFill>
                  <a:srgbClr val="003057"/>
                </a:solidFill>
                <a:latin typeface="Roboto"/>
                <a:ea typeface="Roboto"/>
                <a:cs typeface="Roboto"/>
                <a:sym typeface="Roboto"/>
              </a:rPr>
              <a:t>We will cut the image into several parts, each cut is 336*336 px, where cuts overlap each other so that information is sent to the encoder properly</a:t>
            </a:r>
            <a:endParaRPr sz="1200"/>
          </a:p>
        </p:txBody>
      </p:sp>
      <p:sp>
        <p:nvSpPr>
          <p:cNvPr id="574" name="Google Shape;574;p61"/>
          <p:cNvSpPr/>
          <p:nvPr/>
        </p:nvSpPr>
        <p:spPr>
          <a:xfrm flipH="1" rot="-10556583">
            <a:off x="809777" y="3346404"/>
            <a:ext cx="1153390" cy="1022880"/>
          </a:xfrm>
          <a:prstGeom prst="bentArrow">
            <a:avLst>
              <a:gd fmla="val 25000" name="adj1"/>
              <a:gd fmla="val 25000" name="adj2"/>
              <a:gd fmla="val 25000" name="adj3"/>
              <a:gd fmla="val 43750" name="adj4"/>
            </a:avLst>
          </a:prstGeom>
          <a:solidFill>
            <a:schemeClr val="lt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E63F0"/>
              </a:solidFill>
              <a:latin typeface="Roboto"/>
              <a:ea typeface="Roboto"/>
              <a:cs typeface="Roboto"/>
              <a:sym typeface="Roboto"/>
            </a:endParaRPr>
          </a:p>
        </p:txBody>
      </p:sp>
      <p:sp>
        <p:nvSpPr>
          <p:cNvPr id="575" name="Google Shape;575;p61"/>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2"/>
          <p:cNvSpPr txBox="1"/>
          <p:nvPr>
            <p:ph idx="1" type="body"/>
          </p:nvPr>
        </p:nvSpPr>
        <p:spPr>
          <a:xfrm>
            <a:off x="0" y="911650"/>
            <a:ext cx="3278700" cy="4009500"/>
          </a:xfrm>
          <a:prstGeom prst="rect">
            <a:avLst/>
          </a:prstGeom>
          <a:noFill/>
          <a:ln>
            <a:noFill/>
          </a:ln>
        </p:spPr>
        <p:txBody>
          <a:bodyPr anchorCtr="0" anchor="t" bIns="34275" lIns="68575" spcFirstLastPara="1" rIns="68575" wrap="square" tIns="34275">
            <a:noAutofit/>
          </a:bodyPr>
          <a:lstStyle/>
          <a:p>
            <a:pPr indent="-304800" lvl="0" marL="457200" marR="0" rtl="0" algn="l">
              <a:lnSpc>
                <a:spcPct val="100000"/>
              </a:lnSpc>
              <a:spcBef>
                <a:spcPts val="0"/>
              </a:spcBef>
              <a:spcAft>
                <a:spcPts val="0"/>
              </a:spcAft>
              <a:buClr>
                <a:schemeClr val="dk1"/>
              </a:buClr>
              <a:buSzPts val="1200"/>
              <a:buChar char="•"/>
            </a:pPr>
            <a:r>
              <a:rPr lang="en" sz="1200">
                <a:solidFill>
                  <a:schemeClr val="dk1"/>
                </a:solidFill>
              </a:rPr>
              <a:t>The Vision Encoder is the part that turns raw image pixels into a set of meaningful numeric tokens that represent the image’s contents — texture, shape, objects, text, and layout.</a:t>
            </a:r>
            <a:endParaRPr sz="1200">
              <a:solidFill>
                <a:schemeClr val="dk1"/>
              </a:solidFill>
            </a:endParaRPr>
          </a:p>
          <a:p>
            <a:pPr indent="0" lvl="0" marL="0" marR="0" rtl="0" algn="l">
              <a:lnSpc>
                <a:spcPct val="100000"/>
              </a:lnSpc>
              <a:spcBef>
                <a:spcPts val="0"/>
              </a:spcBef>
              <a:spcAft>
                <a:spcPts val="0"/>
              </a:spcAft>
              <a:buNone/>
            </a:pPr>
            <a:r>
              <a:t/>
            </a:r>
            <a:endParaRPr sz="1200">
              <a:solidFill>
                <a:schemeClr val="dk1"/>
              </a:solidFill>
            </a:endParaRPr>
          </a:p>
          <a:p>
            <a:pPr indent="-304800" lvl="0" marL="457200" marR="0" rtl="0" algn="l">
              <a:lnSpc>
                <a:spcPct val="100000"/>
              </a:lnSpc>
              <a:spcBef>
                <a:spcPts val="0"/>
              </a:spcBef>
              <a:spcAft>
                <a:spcPts val="0"/>
              </a:spcAft>
              <a:buClr>
                <a:schemeClr val="dk1"/>
              </a:buClr>
              <a:buSzPts val="1200"/>
              <a:buChar char="•"/>
            </a:pPr>
            <a:r>
              <a:rPr lang="en" sz="1200">
                <a:solidFill>
                  <a:schemeClr val="dk1"/>
                </a:solidFill>
              </a:rPr>
              <a:t>Molmo uses a Vision Transformer (ViT-L/14, 336 px) — the same model used in CLIP — but it adds some special tweaks to make it work better for fine-grained multimodal understanding.</a:t>
            </a:r>
            <a:endParaRPr sz="12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Molmo Vision Encoder(variants)</a:t>
            </a:r>
            <a:r>
              <a:rPr lang="en" sz="1200">
                <a:solidFill>
                  <a:schemeClr val="dk1"/>
                </a:solidFill>
              </a:rPr>
              <a:t>- </a:t>
            </a:r>
            <a:endParaRPr sz="1200">
              <a:solidFill>
                <a:schemeClr val="dk1"/>
              </a:solidFill>
            </a:endParaRPr>
          </a:p>
          <a:p>
            <a:pPr indent="-304800" lvl="1" marL="914400" rtl="0" algn="l">
              <a:lnSpc>
                <a:spcPct val="100000"/>
              </a:lnSpc>
              <a:spcBef>
                <a:spcPts val="0"/>
              </a:spcBef>
              <a:spcAft>
                <a:spcPts val="0"/>
              </a:spcAft>
              <a:buClr>
                <a:schemeClr val="dk1"/>
              </a:buClr>
              <a:buSzPts val="1200"/>
              <a:buChar char="•"/>
            </a:pPr>
            <a:r>
              <a:rPr lang="en" sz="1200">
                <a:solidFill>
                  <a:schemeClr val="dk1"/>
                </a:solidFill>
              </a:rPr>
              <a:t>OpenAi; ViT-L/14 336px CLIP model</a:t>
            </a:r>
            <a:endParaRPr sz="1200">
              <a:solidFill>
                <a:schemeClr val="dk1"/>
              </a:solidFill>
            </a:endParaRPr>
          </a:p>
          <a:p>
            <a:pPr indent="-304800" lvl="1" marL="914400" rtl="0" algn="l">
              <a:lnSpc>
                <a:spcPct val="100000"/>
              </a:lnSpc>
              <a:spcBef>
                <a:spcPts val="0"/>
              </a:spcBef>
              <a:spcAft>
                <a:spcPts val="0"/>
              </a:spcAft>
              <a:buClr>
                <a:schemeClr val="dk1"/>
              </a:buClr>
              <a:buSzPts val="1200"/>
              <a:buChar char="•"/>
            </a:pPr>
            <a:r>
              <a:rPr lang="en" sz="1200">
                <a:solidFill>
                  <a:schemeClr val="dk1"/>
                </a:solidFill>
              </a:rPr>
              <a:t>SigLiP</a:t>
            </a:r>
            <a:endParaRPr sz="1200">
              <a:solidFill>
                <a:schemeClr val="dk1"/>
              </a:solidFill>
            </a:endParaRPr>
          </a:p>
          <a:p>
            <a:pPr indent="-304800" lvl="1" marL="914400" rtl="0" algn="l">
              <a:lnSpc>
                <a:spcPct val="100000"/>
              </a:lnSpc>
              <a:spcBef>
                <a:spcPts val="0"/>
              </a:spcBef>
              <a:spcAft>
                <a:spcPts val="0"/>
              </a:spcAft>
              <a:buClr>
                <a:schemeClr val="dk1"/>
              </a:buClr>
              <a:buSzPts val="1200"/>
              <a:buChar char="•"/>
            </a:pPr>
            <a:r>
              <a:rPr lang="en" sz="1200">
                <a:solidFill>
                  <a:schemeClr val="dk1"/>
                </a:solidFill>
              </a:rPr>
              <a:t>MetaCLIP</a:t>
            </a:r>
            <a:endParaRPr sz="1200">
              <a:solidFill>
                <a:srgbClr val="000000"/>
              </a:solidFill>
              <a:latin typeface="Arial"/>
              <a:ea typeface="Arial"/>
              <a:cs typeface="Arial"/>
              <a:sym typeface="Arial"/>
            </a:endParaRPr>
          </a:p>
        </p:txBody>
      </p:sp>
      <p:sp>
        <p:nvSpPr>
          <p:cNvPr id="581" name="Google Shape;581;p62"/>
          <p:cNvSpPr txBox="1"/>
          <p:nvPr>
            <p:ph type="title"/>
          </p:nvPr>
        </p:nvSpPr>
        <p:spPr>
          <a:xfrm>
            <a:off x="285750" y="150541"/>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Molmo: Vision Encoder</a:t>
            </a:r>
            <a:endParaRPr/>
          </a:p>
        </p:txBody>
      </p:sp>
      <p:pic>
        <p:nvPicPr>
          <p:cNvPr id="582" name="Google Shape;582;p62"/>
          <p:cNvPicPr preferRelativeResize="0"/>
          <p:nvPr/>
        </p:nvPicPr>
        <p:blipFill>
          <a:blip r:embed="rId3">
            <a:alphaModFix/>
          </a:blip>
          <a:stretch>
            <a:fillRect/>
          </a:stretch>
        </p:blipFill>
        <p:spPr>
          <a:xfrm>
            <a:off x="3703200" y="705225"/>
            <a:ext cx="5410100" cy="2705050"/>
          </a:xfrm>
          <a:prstGeom prst="rect">
            <a:avLst/>
          </a:prstGeom>
          <a:noFill/>
          <a:ln>
            <a:noFill/>
          </a:ln>
        </p:spPr>
      </p:pic>
      <p:sp>
        <p:nvSpPr>
          <p:cNvPr id="583" name="Google Shape;583;p62"/>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3"/>
          <p:cNvSpPr txBox="1"/>
          <p:nvPr>
            <p:ph idx="1" type="body"/>
          </p:nvPr>
        </p:nvSpPr>
        <p:spPr>
          <a:xfrm>
            <a:off x="285750" y="911625"/>
            <a:ext cx="4348800" cy="4170300"/>
          </a:xfrm>
          <a:prstGeom prst="rect">
            <a:avLst/>
          </a:prstGeom>
          <a:noFill/>
          <a:ln>
            <a:noFill/>
          </a:ln>
        </p:spPr>
        <p:txBody>
          <a:bodyPr anchorCtr="0" anchor="t" bIns="34275" lIns="68575" spcFirstLastPara="1" rIns="68575" wrap="square" tIns="34275">
            <a:noAutofit/>
          </a:bodyPr>
          <a:lstStyle/>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The connector bridges the ViT and the LLM, aligning visual and textual information into a shared space.</a:t>
            </a:r>
            <a:endParaRPr sz="14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Uses attention pooling to merge and summarize ViT patch features — combining nearby patches while giving higher weight to visually important regions.</a:t>
            </a:r>
            <a:endParaRPr sz="14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Takes the pooled visual tokens and passes them through a small MLP (multi-layer perceptron) that maps 1024-D vision features into the 4096-D LLM embedding space.</a:t>
            </a:r>
            <a:endParaRPr sz="14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Adds positional embeddings so the LLM knows where each token came from in the original image — maintaining layout and spatial awareness. &lt;low res&gt; &lt;high res&gt; tags</a:t>
            </a:r>
            <a:endParaRPr sz="14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Together, these steps create a compact yet rich representation of the image that the LLM can reason over during generation.</a:t>
            </a:r>
            <a:endParaRPr sz="1400">
              <a:solidFill>
                <a:schemeClr val="dk1"/>
              </a:solidFill>
            </a:endParaRPr>
          </a:p>
        </p:txBody>
      </p:sp>
      <p:sp>
        <p:nvSpPr>
          <p:cNvPr id="589" name="Google Shape;589;p63"/>
          <p:cNvSpPr txBox="1"/>
          <p:nvPr>
            <p:ph type="title"/>
          </p:nvPr>
        </p:nvSpPr>
        <p:spPr>
          <a:xfrm>
            <a:off x="241850" y="150516"/>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Molmo: </a:t>
            </a:r>
            <a:r>
              <a:rPr lang="en"/>
              <a:t>Connector</a:t>
            </a:r>
            <a:endParaRPr/>
          </a:p>
        </p:txBody>
      </p:sp>
      <p:sp>
        <p:nvSpPr>
          <p:cNvPr id="590" name="Google Shape;590;p6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91" name="Google Shape;591;p63"/>
          <p:cNvPicPr preferRelativeResize="0"/>
          <p:nvPr/>
        </p:nvPicPr>
        <p:blipFill>
          <a:blip r:embed="rId3">
            <a:alphaModFix/>
          </a:blip>
          <a:stretch>
            <a:fillRect/>
          </a:stretch>
        </p:blipFill>
        <p:spPr>
          <a:xfrm>
            <a:off x="5299475" y="546200"/>
            <a:ext cx="3844526" cy="3844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4"/>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Molmo: LLM Decoder</a:t>
            </a:r>
            <a:endParaRPr/>
          </a:p>
        </p:txBody>
      </p:sp>
      <p:pic>
        <p:nvPicPr>
          <p:cNvPr id="597" name="Google Shape;597;p64"/>
          <p:cNvPicPr preferRelativeResize="0"/>
          <p:nvPr/>
        </p:nvPicPr>
        <p:blipFill>
          <a:blip r:embed="rId3">
            <a:alphaModFix/>
          </a:blip>
          <a:stretch>
            <a:fillRect/>
          </a:stretch>
        </p:blipFill>
        <p:spPr>
          <a:xfrm>
            <a:off x="4219850" y="911650"/>
            <a:ext cx="4876026" cy="3441901"/>
          </a:xfrm>
          <a:prstGeom prst="rect">
            <a:avLst/>
          </a:prstGeom>
          <a:noFill/>
          <a:ln>
            <a:noFill/>
          </a:ln>
        </p:spPr>
      </p:pic>
      <p:sp>
        <p:nvSpPr>
          <p:cNvPr id="598" name="Google Shape;598;p64"/>
          <p:cNvSpPr txBox="1"/>
          <p:nvPr/>
        </p:nvSpPr>
        <p:spPr>
          <a:xfrm>
            <a:off x="52700" y="816250"/>
            <a:ext cx="38358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solidFill>
                <a:schemeClr val="dk1"/>
              </a:solidFill>
              <a:latin typeface="Roboto"/>
              <a:ea typeface="Roboto"/>
              <a:cs typeface="Roboto"/>
              <a:sym typeface="Roboto"/>
            </a:endParaRPr>
          </a:p>
          <a:p>
            <a:pPr indent="-190500" lvl="0" marL="1778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The LLM is a decoder-only transformer, like GPT-style models.</a:t>
            </a:r>
            <a:endParaRPr sz="1600">
              <a:solidFill>
                <a:schemeClr val="dk1"/>
              </a:solidFill>
              <a:latin typeface="Roboto"/>
              <a:ea typeface="Roboto"/>
              <a:cs typeface="Roboto"/>
              <a:sym typeface="Roboto"/>
            </a:endParaRPr>
          </a:p>
          <a:p>
            <a:pPr indent="-190500" lvl="0" marL="1778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The LLM takes input as [Vision tokens] + [Text prompt tokens]</a:t>
            </a:r>
            <a:endParaRPr sz="1600">
              <a:solidFill>
                <a:schemeClr val="dk1"/>
              </a:solidFill>
              <a:latin typeface="Roboto"/>
              <a:ea typeface="Roboto"/>
              <a:cs typeface="Roboto"/>
              <a:sym typeface="Roboto"/>
            </a:endParaRPr>
          </a:p>
          <a:p>
            <a:pPr indent="-190500" lvl="0" marL="1778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The LLM auto-regressively generates text, one token at a time, conditioned on both image and text context.</a:t>
            </a:r>
            <a:endParaRPr sz="1600">
              <a:latin typeface="Roboto"/>
              <a:ea typeface="Roboto"/>
              <a:cs typeface="Roboto"/>
              <a:sym typeface="Roboto"/>
            </a:endParaRPr>
          </a:p>
          <a:p>
            <a:pPr indent="-190500" lvl="0" marL="1778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LLM’s, used by Molmo: - </a:t>
            </a:r>
            <a:endParaRPr sz="1600">
              <a:solidFill>
                <a:schemeClr val="dk1"/>
              </a:solidFill>
              <a:latin typeface="Roboto"/>
              <a:ea typeface="Roboto"/>
              <a:cs typeface="Roboto"/>
              <a:sym typeface="Roboto"/>
            </a:endParaRPr>
          </a:p>
          <a:p>
            <a:pPr indent="-190500" lvl="1" marL="5207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OLMo-7B-1024 preview (open source)</a:t>
            </a:r>
            <a:endParaRPr sz="1600">
              <a:solidFill>
                <a:schemeClr val="dk1"/>
              </a:solidFill>
              <a:latin typeface="Roboto"/>
              <a:ea typeface="Roboto"/>
              <a:cs typeface="Roboto"/>
              <a:sym typeface="Roboto"/>
            </a:endParaRPr>
          </a:p>
          <a:p>
            <a:pPr indent="-190500" lvl="1" marL="5207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OLMoE-1B-7B (most efficient from allenai)</a:t>
            </a:r>
            <a:endParaRPr sz="1600">
              <a:solidFill>
                <a:schemeClr val="dk1"/>
              </a:solidFill>
              <a:latin typeface="Roboto"/>
              <a:ea typeface="Roboto"/>
              <a:cs typeface="Roboto"/>
              <a:sym typeface="Roboto"/>
            </a:endParaRPr>
          </a:p>
          <a:p>
            <a:pPr indent="-190500" lvl="1" marL="5207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Qwen2 7B (best results)</a:t>
            </a:r>
            <a:endParaRPr sz="1600">
              <a:latin typeface="Roboto"/>
              <a:ea typeface="Roboto"/>
              <a:cs typeface="Roboto"/>
              <a:sym typeface="Roboto"/>
            </a:endParaRPr>
          </a:p>
        </p:txBody>
      </p:sp>
      <p:sp>
        <p:nvSpPr>
          <p:cNvPr id="599" name="Google Shape;599;p64"/>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5"/>
          <p:cNvSpPr txBox="1"/>
          <p:nvPr>
            <p:ph type="title"/>
          </p:nvPr>
        </p:nvSpPr>
        <p:spPr>
          <a:xfrm>
            <a:off x="0" y="0"/>
            <a:ext cx="5809500" cy="76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A7934B"/>
              </a:buClr>
              <a:buSzPct val="100000"/>
              <a:buFont typeface="Roboto"/>
              <a:buNone/>
            </a:pPr>
            <a:r>
              <a:rPr lang="en"/>
              <a:t>How does the working look like in MOLMO ? (example) </a:t>
            </a:r>
            <a:endParaRPr/>
          </a:p>
        </p:txBody>
      </p:sp>
      <p:sp>
        <p:nvSpPr>
          <p:cNvPr id="605" name="Google Shape;605;p65"/>
          <p:cNvSpPr txBox="1"/>
          <p:nvPr/>
        </p:nvSpPr>
        <p:spPr>
          <a:xfrm>
            <a:off x="28050" y="1018925"/>
            <a:ext cx="5697300" cy="132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a:t>
            </a:r>
            <a:r>
              <a:rPr b="1" lang="en" sz="1300"/>
              <a:t> Step 1: The Input</a:t>
            </a:r>
            <a:endParaRPr b="1" sz="1300"/>
          </a:p>
          <a:p>
            <a:pPr indent="-298450" lvl="0" marL="457200" rtl="0" algn="l">
              <a:lnSpc>
                <a:spcPct val="115000"/>
              </a:lnSpc>
              <a:spcBef>
                <a:spcPts val="1200"/>
              </a:spcBef>
              <a:spcAft>
                <a:spcPts val="0"/>
              </a:spcAft>
              <a:buSzPts val="1100"/>
              <a:buChar char="●"/>
            </a:pPr>
            <a:r>
              <a:rPr lang="en" sz="1100"/>
              <a:t>Real-world image: </a:t>
            </a:r>
            <a:r>
              <a:rPr b="1" lang="en" sz="1100"/>
              <a:t>1920 × 1080 × 3 (RGB); </a:t>
            </a:r>
            <a:r>
              <a:rPr i="1" lang="en" sz="1100"/>
              <a:t>An image of a busy café street — “Café Roma” signboard, tables, people, and parked cars.</a:t>
            </a:r>
            <a:endParaRPr b="1" sz="1100"/>
          </a:p>
          <a:p>
            <a:pPr indent="-298450" lvl="0" marL="457200" rtl="0" algn="l">
              <a:lnSpc>
                <a:spcPct val="115000"/>
              </a:lnSpc>
              <a:spcBef>
                <a:spcPts val="0"/>
              </a:spcBef>
              <a:spcAft>
                <a:spcPts val="0"/>
              </a:spcAft>
              <a:buSzPts val="1100"/>
              <a:buChar char="●"/>
            </a:pPr>
            <a:r>
              <a:rPr lang="en" sz="1100"/>
              <a:t>It has text (“Café Roma”), small details (menu board), and many objects (chairs, people).</a:t>
            </a:r>
            <a:endParaRPr b="1" sz="1300"/>
          </a:p>
        </p:txBody>
      </p:sp>
      <p:pic>
        <p:nvPicPr>
          <p:cNvPr id="606" name="Google Shape;606;p65"/>
          <p:cNvPicPr preferRelativeResize="0"/>
          <p:nvPr/>
        </p:nvPicPr>
        <p:blipFill>
          <a:blip r:embed="rId3">
            <a:alphaModFix/>
          </a:blip>
          <a:stretch>
            <a:fillRect/>
          </a:stretch>
        </p:blipFill>
        <p:spPr>
          <a:xfrm>
            <a:off x="5769501" y="0"/>
            <a:ext cx="3374500" cy="3980050"/>
          </a:xfrm>
          <a:prstGeom prst="rect">
            <a:avLst/>
          </a:prstGeom>
          <a:noFill/>
          <a:ln>
            <a:noFill/>
          </a:ln>
        </p:spPr>
      </p:pic>
      <p:sp>
        <p:nvSpPr>
          <p:cNvPr id="607" name="Google Shape;607;p65"/>
          <p:cNvSpPr txBox="1"/>
          <p:nvPr/>
        </p:nvSpPr>
        <p:spPr>
          <a:xfrm>
            <a:off x="0" y="2506700"/>
            <a:ext cx="5753400" cy="2524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400"/>
              </a:spcBef>
              <a:spcAft>
                <a:spcPts val="0"/>
              </a:spcAft>
              <a:buNone/>
            </a:pPr>
            <a:r>
              <a:rPr b="1" lang="en" sz="1300"/>
              <a:t>🧠 Step 2: Making the Image ViT-Friendly</a:t>
            </a:r>
            <a:endParaRPr b="1" sz="1300"/>
          </a:p>
          <a:p>
            <a:pPr indent="0" lvl="0" marL="0" rtl="0" algn="l">
              <a:lnSpc>
                <a:spcPct val="100000"/>
              </a:lnSpc>
              <a:spcBef>
                <a:spcPts val="1200"/>
              </a:spcBef>
              <a:spcAft>
                <a:spcPts val="0"/>
              </a:spcAft>
              <a:buNone/>
            </a:pPr>
            <a:r>
              <a:rPr lang="en" sz="1100"/>
              <a:t>Molmo can’t feed this rectangular image directly to the Vision Transformer (ViT),  because ViT only works on </a:t>
            </a:r>
            <a:r>
              <a:rPr b="1" lang="en" sz="1100"/>
              <a:t>square 336×336</a:t>
            </a:r>
            <a:r>
              <a:rPr lang="en" sz="1100"/>
              <a:t> images.</a:t>
            </a:r>
            <a:endParaRPr sz="1100"/>
          </a:p>
          <a:p>
            <a:pPr indent="0" lvl="0" marL="0" rtl="0" algn="l">
              <a:lnSpc>
                <a:spcPct val="100000"/>
              </a:lnSpc>
              <a:spcBef>
                <a:spcPts val="1200"/>
              </a:spcBef>
              <a:spcAft>
                <a:spcPts val="0"/>
              </a:spcAft>
              <a:buNone/>
            </a:pPr>
            <a:r>
              <a:rPr lang="en" sz="1100"/>
              <a:t>So, Molmo creates:</a:t>
            </a:r>
            <a:endParaRPr sz="1100"/>
          </a:p>
          <a:p>
            <a:pPr indent="-298450" lvl="0" marL="457200" rtl="0" algn="l">
              <a:lnSpc>
                <a:spcPct val="100000"/>
              </a:lnSpc>
              <a:spcBef>
                <a:spcPts val="1200"/>
              </a:spcBef>
              <a:spcAft>
                <a:spcPts val="0"/>
              </a:spcAft>
              <a:buSzPts val="1100"/>
              <a:buChar char="●"/>
            </a:pPr>
            <a:r>
              <a:rPr b="1" lang="en" sz="1100"/>
              <a:t>1 low-resolution image</a:t>
            </a:r>
            <a:r>
              <a:rPr lang="en" sz="1100"/>
              <a:t> → the entire scene scaled down to 336×336 (gives global context).</a:t>
            </a:r>
            <a:endParaRPr sz="1100"/>
          </a:p>
          <a:p>
            <a:pPr indent="-298450" lvl="0" marL="457200" rtl="0" algn="l">
              <a:lnSpc>
                <a:spcPct val="100000"/>
              </a:lnSpc>
              <a:spcBef>
                <a:spcPts val="0"/>
              </a:spcBef>
              <a:spcAft>
                <a:spcPts val="0"/>
              </a:spcAft>
              <a:buSzPts val="1100"/>
              <a:buChar char="●"/>
            </a:pPr>
            <a:r>
              <a:rPr b="1" lang="en" sz="1100"/>
              <a:t>8–12 high-resolution crops</a:t>
            </a:r>
            <a:r>
              <a:rPr lang="en" sz="1100"/>
              <a:t> → zoomed-in squares (336×336 each) that cover every part of the image.</a:t>
            </a:r>
            <a:endParaRPr sz="1100"/>
          </a:p>
          <a:p>
            <a:pPr indent="0" lvl="0" marL="0" rtl="0" algn="l">
              <a:lnSpc>
                <a:spcPct val="100000"/>
              </a:lnSpc>
              <a:spcBef>
                <a:spcPts val="1200"/>
              </a:spcBef>
              <a:spcAft>
                <a:spcPts val="1200"/>
              </a:spcAft>
              <a:buNone/>
            </a:pPr>
            <a:r>
              <a:rPr lang="en" sz="1100"/>
              <a:t>Each crop overlaps its neighbor by about </a:t>
            </a:r>
            <a:r>
              <a:rPr b="1" lang="en" sz="1100"/>
              <a:t>56 pixels</a:t>
            </a:r>
            <a:r>
              <a:rPr lang="en" sz="1100"/>
              <a:t>, so borders (like “Café”) don’t get cut in half.</a:t>
            </a:r>
            <a:endParaRPr sz="1100"/>
          </a:p>
        </p:txBody>
      </p:sp>
      <p:sp>
        <p:nvSpPr>
          <p:cNvPr id="608" name="Google Shape;608;p65"/>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6"/>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How does the inference look like in MOLMO ? </a:t>
            </a:r>
            <a:endParaRPr/>
          </a:p>
        </p:txBody>
      </p:sp>
      <p:sp>
        <p:nvSpPr>
          <p:cNvPr id="614" name="Google Shape;614;p66"/>
          <p:cNvSpPr txBox="1"/>
          <p:nvPr/>
        </p:nvSpPr>
        <p:spPr>
          <a:xfrm>
            <a:off x="0" y="911650"/>
            <a:ext cx="3530700" cy="26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3: Padding the Edges</a:t>
            </a:r>
            <a:endParaRPr b="1" sz="1300"/>
          </a:p>
          <a:p>
            <a:pPr indent="0" lvl="0" marL="0" rtl="0" algn="l">
              <a:lnSpc>
                <a:spcPct val="115000"/>
              </a:lnSpc>
              <a:spcBef>
                <a:spcPts val="1200"/>
              </a:spcBef>
              <a:spcAft>
                <a:spcPts val="0"/>
              </a:spcAft>
              <a:buNone/>
            </a:pPr>
            <a:r>
              <a:rPr lang="en" sz="1100"/>
              <a:t>If the grid doesn’t perfectly fit, black padding is added to fill extra space.</a:t>
            </a:r>
            <a:br>
              <a:rPr lang="en" sz="1100"/>
            </a:br>
            <a:r>
              <a:rPr lang="en" sz="1100"/>
              <a:t> Molmo tells the ViT whether each patch is:</a:t>
            </a:r>
            <a:endParaRPr sz="1100"/>
          </a:p>
          <a:p>
            <a:pPr indent="-298450" lvl="0" marL="457200" rtl="0" algn="l">
              <a:lnSpc>
                <a:spcPct val="115000"/>
              </a:lnSpc>
              <a:spcBef>
                <a:spcPts val="1200"/>
              </a:spcBef>
              <a:spcAft>
                <a:spcPts val="0"/>
              </a:spcAft>
              <a:buSzPts val="1100"/>
              <a:buChar char="●"/>
            </a:pPr>
            <a:r>
              <a:rPr lang="en" sz="1100"/>
              <a:t>real image region,</a:t>
            </a:r>
            <a:endParaRPr sz="1100"/>
          </a:p>
          <a:p>
            <a:pPr indent="-298450" lvl="0" marL="457200" rtl="0" algn="l">
              <a:lnSpc>
                <a:spcPct val="115000"/>
              </a:lnSpc>
              <a:spcBef>
                <a:spcPts val="0"/>
              </a:spcBef>
              <a:spcAft>
                <a:spcPts val="0"/>
              </a:spcAft>
              <a:buSzPts val="1100"/>
              <a:buChar char="●"/>
            </a:pPr>
            <a:r>
              <a:rPr lang="en" sz="1100"/>
              <a:t>partially padded, or</a:t>
            </a:r>
            <a:endParaRPr sz="1100"/>
          </a:p>
          <a:p>
            <a:pPr indent="-298450" lvl="0" marL="457200" rtl="0" algn="l">
              <a:lnSpc>
                <a:spcPct val="115000"/>
              </a:lnSpc>
              <a:spcBef>
                <a:spcPts val="0"/>
              </a:spcBef>
              <a:spcAft>
                <a:spcPts val="0"/>
              </a:spcAft>
              <a:buSzPts val="1100"/>
              <a:buChar char="●"/>
            </a:pPr>
            <a:r>
              <a:rPr lang="en" sz="1100"/>
              <a:t>all padding  (by adding </a:t>
            </a:r>
            <a:r>
              <a:rPr b="1" lang="en" sz="1100"/>
              <a:t>padding-type embeddings</a:t>
            </a:r>
            <a:r>
              <a:rPr lang="en" sz="1100"/>
              <a:t>).</a:t>
            </a:r>
            <a:endParaRPr sz="1100"/>
          </a:p>
          <a:p>
            <a:pPr indent="0" lvl="0" marL="0" rtl="0" algn="l">
              <a:lnSpc>
                <a:spcPct val="115000"/>
              </a:lnSpc>
              <a:spcBef>
                <a:spcPts val="1200"/>
              </a:spcBef>
              <a:spcAft>
                <a:spcPts val="1200"/>
              </a:spcAft>
              <a:buNone/>
            </a:pPr>
            <a:r>
              <a:rPr lang="en" sz="1100"/>
              <a:t>✅ This ensures the model doesn’t confuse black borders with actual dark areas of the image.</a:t>
            </a:r>
            <a:endParaRPr b="1" sz="1100"/>
          </a:p>
        </p:txBody>
      </p:sp>
      <p:sp>
        <p:nvSpPr>
          <p:cNvPr id="615" name="Google Shape;615;p66"/>
          <p:cNvSpPr txBox="1"/>
          <p:nvPr/>
        </p:nvSpPr>
        <p:spPr>
          <a:xfrm>
            <a:off x="3859625" y="722175"/>
            <a:ext cx="5284500" cy="356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4: ViT Patchification and Feature Extraction</a:t>
            </a:r>
            <a:endParaRPr b="1" sz="1300"/>
          </a:p>
          <a:p>
            <a:pPr indent="0" lvl="0" marL="0" rtl="0" algn="l">
              <a:lnSpc>
                <a:spcPct val="115000"/>
              </a:lnSpc>
              <a:spcBef>
                <a:spcPts val="1200"/>
              </a:spcBef>
              <a:spcAft>
                <a:spcPts val="0"/>
              </a:spcAft>
              <a:buNone/>
            </a:pPr>
            <a:r>
              <a:rPr lang="en" sz="1100"/>
              <a:t>Each crop (336×336) is divided into </a:t>
            </a:r>
            <a:r>
              <a:rPr b="1" lang="en" sz="1100"/>
              <a:t>14×14 px patches</a:t>
            </a:r>
            <a:r>
              <a:rPr lang="en" sz="1100"/>
              <a:t>, so each crop becomes a </a:t>
            </a:r>
            <a:r>
              <a:rPr b="1" lang="en" sz="1100"/>
              <a:t>24×24 grid = 576 patches</a:t>
            </a:r>
            <a:r>
              <a:rPr lang="en" sz="1100"/>
              <a:t>.</a:t>
            </a:r>
            <a:endParaRPr sz="1100"/>
          </a:p>
          <a:p>
            <a:pPr indent="0" lvl="0" marL="0" rtl="0" algn="l">
              <a:lnSpc>
                <a:spcPct val="115000"/>
              </a:lnSpc>
              <a:spcBef>
                <a:spcPts val="1200"/>
              </a:spcBef>
              <a:spcAft>
                <a:spcPts val="0"/>
              </a:spcAft>
              <a:buNone/>
            </a:pPr>
            <a:r>
              <a:rPr lang="en" sz="1100"/>
              <a:t>Every patch → converted to a </a:t>
            </a:r>
            <a:r>
              <a:rPr b="1" lang="en" sz="1100"/>
              <a:t>1024-dimensional feature vector</a:t>
            </a:r>
            <a:r>
              <a:rPr lang="en" sz="1100"/>
              <a:t> by ViT’s patch embedding layer.</a:t>
            </a:r>
            <a:endParaRPr sz="1100"/>
          </a:p>
          <a:p>
            <a:pPr indent="0" lvl="0" marL="0" rtl="0" algn="l">
              <a:lnSpc>
                <a:spcPct val="115000"/>
              </a:lnSpc>
              <a:spcBef>
                <a:spcPts val="1200"/>
              </a:spcBef>
              <a:spcAft>
                <a:spcPts val="0"/>
              </a:spcAft>
              <a:buNone/>
            </a:pPr>
            <a:r>
              <a:rPr lang="en" sz="1100"/>
              <a:t>Example (per crop):</a:t>
            </a:r>
            <a:endParaRPr sz="1100"/>
          </a:p>
          <a:p>
            <a:pPr indent="0" lvl="0" marL="0" rtl="0" algn="l">
              <a:spcBef>
                <a:spcPts val="1200"/>
              </a:spcBef>
              <a:spcAft>
                <a:spcPts val="0"/>
              </a:spcAft>
              <a:buNone/>
            </a:pPr>
            <a:r>
              <a:rPr lang="en" sz="1100">
                <a:solidFill>
                  <a:srgbClr val="188038"/>
                </a:solidFill>
                <a:latin typeface="Roboto Mono"/>
                <a:ea typeface="Roboto Mono"/>
                <a:cs typeface="Roboto Mono"/>
                <a:sym typeface="Roboto Mono"/>
              </a:rPr>
              <a:t>Input: [336, 336, 3]</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Split into patches → [24, 24, 1024]</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Flatten → [576, 1024]</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1200"/>
              </a:spcAft>
              <a:buNone/>
            </a:pPr>
            <a:r>
              <a:rPr lang="en" sz="1100"/>
              <a:t>Molmo takes ViT outputs from </a:t>
            </a:r>
            <a:r>
              <a:rPr b="1" lang="en" sz="1100"/>
              <a:t>two internal layers</a:t>
            </a:r>
            <a:r>
              <a:rPr lang="en" sz="1100"/>
              <a:t> — one mid-level (for textures), one late (for semantics) —  and combines them → slightly better detail understanding.</a:t>
            </a:r>
            <a:endParaRPr sz="1100"/>
          </a:p>
        </p:txBody>
      </p:sp>
      <p:sp>
        <p:nvSpPr>
          <p:cNvPr id="616" name="Google Shape;616;p66"/>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7"/>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How does the inference look like in MOLMO ? </a:t>
            </a:r>
            <a:endParaRPr/>
          </a:p>
        </p:txBody>
      </p:sp>
      <p:sp>
        <p:nvSpPr>
          <p:cNvPr id="622" name="Google Shape;622;p67"/>
          <p:cNvSpPr txBox="1"/>
          <p:nvPr/>
        </p:nvSpPr>
        <p:spPr>
          <a:xfrm>
            <a:off x="0" y="911650"/>
            <a:ext cx="3530700" cy="256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5: 2×2 Attention Pooling</a:t>
            </a:r>
            <a:endParaRPr b="1" sz="1300"/>
          </a:p>
          <a:p>
            <a:pPr indent="0" lvl="0" marL="0" rtl="0" algn="l">
              <a:lnSpc>
                <a:spcPct val="115000"/>
              </a:lnSpc>
              <a:spcBef>
                <a:spcPts val="1200"/>
              </a:spcBef>
              <a:spcAft>
                <a:spcPts val="0"/>
              </a:spcAft>
              <a:buNone/>
            </a:pPr>
            <a:r>
              <a:rPr lang="en" sz="1100"/>
              <a:t>Now, 576 tokens per crop is too many.</a:t>
            </a:r>
            <a:br>
              <a:rPr lang="en" sz="1100"/>
            </a:br>
            <a:r>
              <a:rPr lang="en" sz="1100"/>
              <a:t>So Molmo uses </a:t>
            </a:r>
            <a:r>
              <a:rPr b="1" lang="en" sz="1100"/>
              <a:t>2×2 attention pooling</a:t>
            </a:r>
            <a:r>
              <a:rPr lang="en" sz="1100"/>
              <a:t> to compress information while keeping local context.</a:t>
            </a:r>
            <a:endParaRPr sz="1100"/>
          </a:p>
          <a:p>
            <a:pPr indent="0" lvl="0" marL="0" rtl="0" algn="l">
              <a:lnSpc>
                <a:spcPct val="115000"/>
              </a:lnSpc>
              <a:spcBef>
                <a:spcPts val="1200"/>
              </a:spcBef>
              <a:spcAft>
                <a:spcPts val="0"/>
              </a:spcAft>
              <a:buNone/>
            </a:pPr>
            <a:r>
              <a:rPr lang="en" sz="1100"/>
              <a:t>Every 4 neighboring patches → 1 pooled token:</a:t>
            </a:r>
            <a:endParaRPr sz="1100"/>
          </a:p>
          <a:p>
            <a:pPr indent="0" lvl="0" marL="0" rtl="0" algn="l">
              <a:lnSpc>
                <a:spcPct val="115000"/>
              </a:lnSpc>
              <a:spcBef>
                <a:spcPts val="1200"/>
              </a:spcBef>
              <a:spcAft>
                <a:spcPts val="0"/>
              </a:spcAft>
              <a:buNone/>
            </a:pPr>
            <a:r>
              <a:rPr lang="en" sz="1100">
                <a:solidFill>
                  <a:srgbClr val="188038"/>
                </a:solidFill>
                <a:latin typeface="Roboto Mono"/>
                <a:ea typeface="Roboto Mono"/>
                <a:cs typeface="Roboto Mono"/>
                <a:sym typeface="Roboto Mono"/>
              </a:rPr>
              <a:t>24×24 → 12×12 = 144 tokens per crop</a:t>
            </a:r>
            <a:endParaRPr sz="1100"/>
          </a:p>
          <a:p>
            <a:pPr indent="0" lvl="0" marL="0" rtl="0" algn="l">
              <a:lnSpc>
                <a:spcPct val="115000"/>
              </a:lnSpc>
              <a:spcBef>
                <a:spcPts val="1200"/>
              </a:spcBef>
              <a:spcAft>
                <a:spcPts val="1200"/>
              </a:spcAft>
              <a:buNone/>
            </a:pPr>
            <a:r>
              <a:rPr lang="en" sz="1100"/>
              <a:t>Each token still has </a:t>
            </a:r>
            <a:r>
              <a:rPr b="1" lang="en" sz="1100"/>
              <a:t>1024 dimensions</a:t>
            </a:r>
            <a:r>
              <a:rPr lang="en" sz="1100"/>
              <a:t>, but now represents a </a:t>
            </a:r>
            <a:r>
              <a:rPr i="1" lang="en" sz="1100"/>
              <a:t>small region</a:t>
            </a:r>
            <a:r>
              <a:rPr lang="en" sz="1100"/>
              <a:t> (like a person’s face or part of a table).</a:t>
            </a:r>
            <a:endParaRPr b="1" sz="1300"/>
          </a:p>
        </p:txBody>
      </p:sp>
      <p:sp>
        <p:nvSpPr>
          <p:cNvPr id="623" name="Google Shape;623;p67"/>
          <p:cNvSpPr txBox="1"/>
          <p:nvPr/>
        </p:nvSpPr>
        <p:spPr>
          <a:xfrm>
            <a:off x="3859625" y="722175"/>
            <a:ext cx="5284500" cy="167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6: Removing Redundant Overlaps</a:t>
            </a:r>
            <a:endParaRPr b="1" sz="1300"/>
          </a:p>
          <a:p>
            <a:pPr indent="0" lvl="0" marL="0" rtl="0" algn="l">
              <a:lnSpc>
                <a:spcPct val="115000"/>
              </a:lnSpc>
              <a:spcBef>
                <a:spcPts val="1200"/>
              </a:spcBef>
              <a:spcAft>
                <a:spcPts val="0"/>
              </a:spcAft>
              <a:buNone/>
            </a:pPr>
            <a:r>
              <a:rPr lang="en" sz="1100"/>
              <a:t>Since crops overlapped, some tokens describe the same pixels twice.</a:t>
            </a:r>
            <a:br>
              <a:rPr lang="en" sz="1100"/>
            </a:br>
            <a:r>
              <a:rPr lang="en" sz="1100"/>
              <a:t> Molmo removes these duplicate areas, keeping only </a:t>
            </a:r>
            <a:r>
              <a:rPr b="1" lang="en" sz="1100"/>
              <a:t>unique patches</a:t>
            </a:r>
            <a:r>
              <a:rPr lang="en" sz="1100"/>
              <a:t> for the full image.</a:t>
            </a:r>
            <a:endParaRPr sz="1100"/>
          </a:p>
          <a:p>
            <a:pPr indent="0" lvl="0" marL="0" rtl="0" algn="l">
              <a:lnSpc>
                <a:spcPct val="115000"/>
              </a:lnSpc>
              <a:spcBef>
                <a:spcPts val="1200"/>
              </a:spcBef>
              <a:spcAft>
                <a:spcPts val="1200"/>
              </a:spcAft>
              <a:buNone/>
            </a:pPr>
            <a:r>
              <a:rPr lang="en" sz="1100"/>
              <a:t>So if 9 crops × 144 = 1296 tokens</a:t>
            </a:r>
            <a:r>
              <a:rPr lang="en" sz="1100"/>
              <a:t> </a:t>
            </a:r>
            <a:r>
              <a:rPr lang="en" sz="1100"/>
              <a:t>before cleanup,</a:t>
            </a:r>
            <a:br>
              <a:rPr lang="en" sz="1100"/>
            </a:br>
            <a:r>
              <a:rPr lang="en" sz="1100"/>
              <a:t> after removing overlap → roughly </a:t>
            </a:r>
            <a:r>
              <a:rPr b="1" lang="en" sz="1100"/>
              <a:t>1100 unique visual tokens</a:t>
            </a:r>
            <a:r>
              <a:rPr lang="en" sz="1100"/>
              <a:t> remain.</a:t>
            </a:r>
            <a:endParaRPr b="1" sz="1300"/>
          </a:p>
        </p:txBody>
      </p:sp>
      <p:sp>
        <p:nvSpPr>
          <p:cNvPr id="624" name="Google Shape;624;p67"/>
          <p:cNvSpPr txBox="1"/>
          <p:nvPr/>
        </p:nvSpPr>
        <p:spPr>
          <a:xfrm>
            <a:off x="4044175" y="2623900"/>
            <a:ext cx="5099700" cy="19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7: Vision–Language Connector (The Bridge)</a:t>
            </a:r>
            <a:endParaRPr b="1" sz="1300"/>
          </a:p>
          <a:p>
            <a:pPr indent="0" lvl="0" marL="0" rtl="0" algn="l">
              <a:lnSpc>
                <a:spcPct val="115000"/>
              </a:lnSpc>
              <a:spcBef>
                <a:spcPts val="1200"/>
              </a:spcBef>
              <a:spcAft>
                <a:spcPts val="0"/>
              </a:spcAft>
              <a:buNone/>
            </a:pPr>
            <a:r>
              <a:rPr lang="en" sz="1100"/>
              <a:t>Each vision token is a </a:t>
            </a:r>
            <a:r>
              <a:rPr b="1" lang="en" sz="1100"/>
              <a:t>1024-D vector</a:t>
            </a:r>
            <a:r>
              <a:rPr lang="en" sz="1100"/>
              <a:t> (from ViT),</a:t>
            </a:r>
            <a:br>
              <a:rPr lang="en" sz="1100"/>
            </a:br>
            <a:r>
              <a:rPr lang="en" sz="1100"/>
              <a:t>but our LLM (Qwen2 or OLMo) uses </a:t>
            </a:r>
            <a:r>
              <a:rPr b="1" lang="en" sz="1100"/>
              <a:t>4096-D embeddings</a:t>
            </a:r>
            <a:r>
              <a:rPr lang="en" sz="1100"/>
              <a:t> for text.</a:t>
            </a:r>
            <a:endParaRPr sz="1100"/>
          </a:p>
          <a:p>
            <a:pPr indent="0" lvl="0" marL="0" rtl="0" algn="l">
              <a:lnSpc>
                <a:spcPct val="115000"/>
              </a:lnSpc>
              <a:spcBef>
                <a:spcPts val="1200"/>
              </a:spcBef>
              <a:spcAft>
                <a:spcPts val="0"/>
              </a:spcAft>
              <a:buNone/>
            </a:pPr>
            <a:r>
              <a:rPr lang="en" sz="1100"/>
              <a:t>So Molmo adds a small </a:t>
            </a:r>
            <a:r>
              <a:rPr b="1" lang="en" sz="1100"/>
              <a:t>MLP connector</a:t>
            </a:r>
            <a:r>
              <a:rPr lang="en" sz="1100"/>
              <a:t> that maps:</a:t>
            </a:r>
            <a:endParaRPr sz="1100"/>
          </a:p>
          <a:p>
            <a:pPr indent="0" lvl="0" marL="0" rtl="0" algn="l">
              <a:spcBef>
                <a:spcPts val="1200"/>
              </a:spcBef>
              <a:spcAft>
                <a:spcPts val="0"/>
              </a:spcAft>
              <a:buNone/>
            </a:pPr>
            <a:r>
              <a:rPr lang="en" sz="1100">
                <a:solidFill>
                  <a:srgbClr val="188038"/>
                </a:solidFill>
                <a:latin typeface="Roboto Mono"/>
                <a:ea typeface="Roboto Mono"/>
                <a:cs typeface="Roboto Mono"/>
                <a:sym typeface="Roboto Mono"/>
              </a:rPr>
              <a:t>[1100, 1024] → [1100, 4096]</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1200"/>
              </a:spcAft>
              <a:buNone/>
            </a:pPr>
            <a:r>
              <a:rPr lang="en" sz="1100"/>
              <a:t>Now all vision tokens “look” like text tokens — just numbers in the same space.</a:t>
            </a:r>
            <a:endParaRPr sz="1100"/>
          </a:p>
        </p:txBody>
      </p:sp>
      <p:sp>
        <p:nvSpPr>
          <p:cNvPr id="625" name="Google Shape;625;p67"/>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8"/>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How does the inference look like in MOLMO ? </a:t>
            </a:r>
            <a:endParaRPr/>
          </a:p>
        </p:txBody>
      </p:sp>
      <p:sp>
        <p:nvSpPr>
          <p:cNvPr id="631" name="Google Shape;631;p68"/>
          <p:cNvSpPr txBox="1"/>
          <p:nvPr/>
        </p:nvSpPr>
        <p:spPr>
          <a:xfrm>
            <a:off x="0" y="911650"/>
            <a:ext cx="3530700" cy="348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8: Add Layout Tokens</a:t>
            </a:r>
            <a:endParaRPr b="1" sz="1300"/>
          </a:p>
          <a:p>
            <a:pPr indent="0" lvl="0" marL="0" rtl="0" algn="l">
              <a:lnSpc>
                <a:spcPct val="115000"/>
              </a:lnSpc>
              <a:spcBef>
                <a:spcPts val="1200"/>
              </a:spcBef>
              <a:spcAft>
                <a:spcPts val="0"/>
              </a:spcAft>
              <a:buNone/>
            </a:pPr>
            <a:r>
              <a:rPr lang="en" sz="1100"/>
              <a:t>To tell the LLM how the image was tiled, Molmo adds </a:t>
            </a:r>
            <a:r>
              <a:rPr b="1" lang="en" sz="1100"/>
              <a:t>special layout tokens</a:t>
            </a:r>
            <a:r>
              <a:rPr lang="en" sz="1100"/>
              <a:t>:</a:t>
            </a:r>
            <a:endParaRPr sz="1100"/>
          </a:p>
          <a:p>
            <a:pPr indent="0" lvl="0" marL="0" rtl="0" algn="l">
              <a:lnSpc>
                <a:spcPct val="115000"/>
              </a:lnSpc>
              <a:spcBef>
                <a:spcPts val="1200"/>
              </a:spcBef>
              <a:spcAft>
                <a:spcPts val="0"/>
              </a:spcAft>
              <a:buNone/>
            </a:pPr>
            <a:r>
              <a:rPr lang="en" sz="1100">
                <a:solidFill>
                  <a:srgbClr val="188038"/>
                </a:solidFill>
                <a:latin typeface="Roboto Mono"/>
                <a:ea typeface="Roboto Mono"/>
                <a:cs typeface="Roboto Mono"/>
                <a:sym typeface="Roboto Mono"/>
              </a:rPr>
              <a:t>&lt;img_start_lowres&gt; ... &lt;img_end_lowres&gt;</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sz="1100">
                <a:solidFill>
                  <a:srgbClr val="188038"/>
                </a:solidFill>
                <a:latin typeface="Roboto Mono"/>
                <a:ea typeface="Roboto Mono"/>
                <a:cs typeface="Roboto Mono"/>
                <a:sym typeface="Roboto Mono"/>
              </a:rPr>
              <a:t>&lt;img_start_hires&gt; ... &lt;row_end&gt; ... &lt;img_end_hires&gt;</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sz="1100"/>
              <a:t>This helps the model “know” that one token sequence came from the top-left crop, another from bottom-right, etc.</a:t>
            </a:r>
            <a:endParaRPr sz="1100"/>
          </a:p>
          <a:p>
            <a:pPr indent="0" lvl="0" marL="0" rtl="0" algn="l">
              <a:lnSpc>
                <a:spcPct val="115000"/>
              </a:lnSpc>
              <a:spcBef>
                <a:spcPts val="1200"/>
              </a:spcBef>
              <a:spcAft>
                <a:spcPts val="0"/>
              </a:spcAft>
              <a:buNone/>
            </a:pPr>
            <a:r>
              <a:rPr lang="en" sz="1100"/>
              <a:t>Final vision sequence length: about </a:t>
            </a:r>
            <a:r>
              <a:rPr b="1" lang="en" sz="1100"/>
              <a:t>1110 tokens</a:t>
            </a:r>
            <a:r>
              <a:rPr lang="en" sz="1100"/>
              <a:t> (4096-D each).</a:t>
            </a:r>
            <a:endParaRPr sz="1100"/>
          </a:p>
          <a:p>
            <a:pPr indent="0" lvl="0" marL="0" rtl="0" algn="l">
              <a:lnSpc>
                <a:spcPct val="115000"/>
              </a:lnSpc>
              <a:spcBef>
                <a:spcPts val="1200"/>
              </a:spcBef>
              <a:spcAft>
                <a:spcPts val="1200"/>
              </a:spcAft>
              <a:buNone/>
            </a:pPr>
            <a:r>
              <a:t/>
            </a:r>
            <a:endParaRPr b="1" sz="1300"/>
          </a:p>
        </p:txBody>
      </p:sp>
      <p:sp>
        <p:nvSpPr>
          <p:cNvPr id="632" name="Google Shape;632;p68"/>
          <p:cNvSpPr txBox="1"/>
          <p:nvPr/>
        </p:nvSpPr>
        <p:spPr>
          <a:xfrm>
            <a:off x="3859625" y="722175"/>
            <a:ext cx="5284500" cy="213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9: Add the Text Prompt</a:t>
            </a:r>
            <a:endParaRPr b="1" sz="1300"/>
          </a:p>
          <a:p>
            <a:pPr indent="0" lvl="0" marL="0" rtl="0" algn="l">
              <a:lnSpc>
                <a:spcPct val="115000"/>
              </a:lnSpc>
              <a:spcBef>
                <a:spcPts val="1200"/>
              </a:spcBef>
              <a:spcAft>
                <a:spcPts val="0"/>
              </a:spcAft>
              <a:buNone/>
            </a:pPr>
            <a:r>
              <a:rPr lang="en" sz="1100"/>
              <a:t>Now the user asks a question —“What color is the car parked near the café?”</a:t>
            </a:r>
            <a:endParaRPr sz="1100"/>
          </a:p>
          <a:p>
            <a:pPr indent="0" lvl="0" marL="0" rtl="0" algn="l">
              <a:lnSpc>
                <a:spcPct val="115000"/>
              </a:lnSpc>
              <a:spcBef>
                <a:spcPts val="1200"/>
              </a:spcBef>
              <a:spcAft>
                <a:spcPts val="0"/>
              </a:spcAft>
              <a:buNone/>
            </a:pPr>
            <a:r>
              <a:rPr lang="en" sz="1100"/>
              <a:t>These words are tokenized into ~8 text tokens (4096-D each).</a:t>
            </a:r>
            <a:endParaRPr sz="1100"/>
          </a:p>
          <a:p>
            <a:pPr indent="0" lvl="0" marL="0" rtl="0" algn="l">
              <a:lnSpc>
                <a:spcPct val="115000"/>
              </a:lnSpc>
              <a:spcBef>
                <a:spcPts val="1200"/>
              </a:spcBef>
              <a:spcAft>
                <a:spcPts val="0"/>
              </a:spcAft>
              <a:buNone/>
            </a:pPr>
            <a:r>
              <a:rPr lang="en" sz="1100"/>
              <a:t>Molmo </a:t>
            </a:r>
            <a:r>
              <a:rPr b="1" lang="en" sz="1100"/>
              <a:t>concatenates</a:t>
            </a:r>
            <a:r>
              <a:rPr lang="en" sz="1100"/>
              <a:t>:</a:t>
            </a:r>
            <a:endParaRPr sz="1100"/>
          </a:p>
          <a:p>
            <a:pPr indent="0" lvl="0" marL="0" rtl="0" algn="l">
              <a:lnSpc>
                <a:spcPct val="115000"/>
              </a:lnSpc>
              <a:spcBef>
                <a:spcPts val="1200"/>
              </a:spcBef>
              <a:spcAft>
                <a:spcPts val="0"/>
              </a:spcAft>
              <a:buNone/>
            </a:pPr>
            <a:r>
              <a:rPr lang="en" sz="1100">
                <a:solidFill>
                  <a:srgbClr val="188038"/>
                </a:solidFill>
                <a:latin typeface="Roboto Mono"/>
                <a:ea typeface="Roboto Mono"/>
                <a:cs typeface="Roboto Mono"/>
                <a:sym typeface="Roboto Mono"/>
              </a:rPr>
              <a:t>[Vision tokens][Text tokens]</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1200"/>
              </a:spcAft>
              <a:buNone/>
            </a:pPr>
            <a:r>
              <a:rPr lang="en" sz="1100">
                <a:solidFill>
                  <a:srgbClr val="188038"/>
                </a:solidFill>
                <a:latin typeface="Roboto Mono"/>
                <a:ea typeface="Roboto Mono"/>
                <a:cs typeface="Roboto Mono"/>
                <a:sym typeface="Roboto Mono"/>
              </a:rPr>
              <a:t>→ [1110 + 8 = 1118 tokens, 4096-D each</a:t>
            </a:r>
            <a:endParaRPr b="1" sz="1300"/>
          </a:p>
        </p:txBody>
      </p:sp>
      <p:sp>
        <p:nvSpPr>
          <p:cNvPr id="633" name="Google Shape;633;p6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idx="1" type="body"/>
          </p:nvPr>
        </p:nvSpPr>
        <p:spPr>
          <a:xfrm>
            <a:off x="-3092" y="2572303"/>
            <a:ext cx="4866409" cy="2211173"/>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003057"/>
              </a:buClr>
              <a:buSzPts val="1100"/>
              <a:buNone/>
            </a:pPr>
            <a:r>
              <a:rPr b="1" lang="en" sz="1100">
                <a:latin typeface="Arial"/>
                <a:ea typeface="Arial"/>
                <a:cs typeface="Arial"/>
                <a:sym typeface="Arial"/>
              </a:rPr>
              <a:t>Solution:- MOLMO</a:t>
            </a:r>
            <a:endParaRPr sz="1100">
              <a:latin typeface="Arial"/>
              <a:ea typeface="Arial"/>
              <a:cs typeface="Arial"/>
              <a:sym typeface="Arial"/>
            </a:endParaRPr>
          </a:p>
          <a:p>
            <a:pPr indent="-184150" lvl="0" marL="177800" rtl="0" algn="l">
              <a:lnSpc>
                <a:spcPct val="90000"/>
              </a:lnSpc>
              <a:spcBef>
                <a:spcPts val="800"/>
              </a:spcBef>
              <a:spcAft>
                <a:spcPts val="0"/>
              </a:spcAft>
              <a:buClr>
                <a:srgbClr val="003057"/>
              </a:buClr>
              <a:buSzPts val="1100"/>
              <a:buChar char="•"/>
            </a:pPr>
            <a:r>
              <a:rPr b="1" lang="en" sz="1100">
                <a:latin typeface="Arial"/>
                <a:ea typeface="Arial"/>
                <a:cs typeface="Arial"/>
                <a:sym typeface="Arial"/>
              </a:rPr>
              <a:t>A state-of-the-art open VLM: </a:t>
            </a:r>
            <a:r>
              <a:rPr lang="en" sz="1100">
                <a:latin typeface="Arial"/>
                <a:ea typeface="Arial"/>
                <a:cs typeface="Arial"/>
                <a:sym typeface="Arial"/>
              </a:rPr>
              <a:t>First large-scale open-weights + open-data + open-code (still the vision encoder is left out !) demonstrating competitive performance</a:t>
            </a:r>
            <a:endParaRPr sz="1100">
              <a:latin typeface="Arial"/>
              <a:ea typeface="Arial"/>
              <a:cs typeface="Arial"/>
              <a:sym typeface="Arial"/>
            </a:endParaRPr>
          </a:p>
          <a:p>
            <a:pPr indent="-184150" lvl="1" marL="520700" rtl="0" algn="l">
              <a:lnSpc>
                <a:spcPct val="90000"/>
              </a:lnSpc>
              <a:spcBef>
                <a:spcPts val="400"/>
              </a:spcBef>
              <a:spcAft>
                <a:spcPts val="0"/>
              </a:spcAft>
              <a:buClr>
                <a:srgbClr val="003057"/>
              </a:buClr>
              <a:buSzPts val="1100"/>
              <a:buFont typeface="Courier New"/>
              <a:buChar char="o"/>
            </a:pPr>
            <a:r>
              <a:rPr b="1" lang="en" sz="1100">
                <a:latin typeface="Arial"/>
                <a:ea typeface="Arial"/>
                <a:cs typeface="Arial"/>
                <a:sym typeface="Arial"/>
              </a:rPr>
              <a:t>Open weights</a:t>
            </a:r>
            <a:endParaRPr sz="1100">
              <a:latin typeface="Arial"/>
              <a:ea typeface="Arial"/>
              <a:cs typeface="Arial"/>
              <a:sym typeface="Arial"/>
            </a:endParaRPr>
          </a:p>
          <a:p>
            <a:pPr indent="-184150" lvl="1" marL="520700" rtl="0" algn="l">
              <a:lnSpc>
                <a:spcPct val="90000"/>
              </a:lnSpc>
              <a:spcBef>
                <a:spcPts val="400"/>
              </a:spcBef>
              <a:spcAft>
                <a:spcPts val="0"/>
              </a:spcAft>
              <a:buClr>
                <a:srgbClr val="003057"/>
              </a:buClr>
              <a:buSzPts val="1100"/>
              <a:buFont typeface="Courier New"/>
              <a:buChar char="o"/>
            </a:pPr>
            <a:r>
              <a:rPr b="1" lang="en" sz="1100">
                <a:latin typeface="Arial"/>
                <a:ea typeface="Arial"/>
                <a:cs typeface="Arial"/>
                <a:sym typeface="Arial"/>
              </a:rPr>
              <a:t>Open data (PixMo)</a:t>
            </a:r>
            <a:endParaRPr sz="1100">
              <a:latin typeface="Arial"/>
              <a:ea typeface="Arial"/>
              <a:cs typeface="Arial"/>
              <a:sym typeface="Arial"/>
            </a:endParaRPr>
          </a:p>
          <a:p>
            <a:pPr indent="-184150" lvl="1" marL="520700" rtl="0" algn="l">
              <a:lnSpc>
                <a:spcPct val="90000"/>
              </a:lnSpc>
              <a:spcBef>
                <a:spcPts val="400"/>
              </a:spcBef>
              <a:spcAft>
                <a:spcPts val="0"/>
              </a:spcAft>
              <a:buClr>
                <a:srgbClr val="003057"/>
              </a:buClr>
              <a:buSzPts val="1100"/>
              <a:buFont typeface="Courier New"/>
              <a:buChar char="o"/>
            </a:pPr>
            <a:r>
              <a:rPr b="1" lang="en" sz="1100">
                <a:latin typeface="Arial"/>
                <a:ea typeface="Arial"/>
                <a:cs typeface="Arial"/>
                <a:sym typeface="Arial"/>
              </a:rPr>
              <a:t>Open training code</a:t>
            </a:r>
            <a:endParaRPr sz="1100">
              <a:latin typeface="Arial"/>
              <a:ea typeface="Arial"/>
              <a:cs typeface="Arial"/>
              <a:sym typeface="Arial"/>
            </a:endParaRPr>
          </a:p>
        </p:txBody>
      </p:sp>
      <p:sp>
        <p:nvSpPr>
          <p:cNvPr id="169" name="Google Shape;169;p33"/>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latin typeface="Roboto"/>
                <a:ea typeface="Roboto"/>
                <a:cs typeface="Roboto"/>
                <a:sym typeface="Roboto"/>
              </a:rPr>
              <a:t>What is the problem that this paper addresses ?</a:t>
            </a:r>
            <a:endParaRPr/>
          </a:p>
        </p:txBody>
      </p:sp>
      <p:sp>
        <p:nvSpPr>
          <p:cNvPr id="170" name="Google Shape;170;p33"/>
          <p:cNvSpPr txBox="1"/>
          <p:nvPr/>
        </p:nvSpPr>
        <p:spPr>
          <a:xfrm>
            <a:off x="0" y="4840432"/>
            <a:ext cx="4572000"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Git Repo: - </a:t>
            </a:r>
            <a:r>
              <a:rPr lang="en" sz="800" u="sng">
                <a:solidFill>
                  <a:schemeClr val="hlink"/>
                </a:solidFill>
                <a:latin typeface="Arial"/>
                <a:ea typeface="Arial"/>
                <a:cs typeface="Arial"/>
                <a:sym typeface="Arial"/>
                <a:hlinkClick r:id="rId3"/>
              </a:rPr>
              <a:t>https://github.com/allenai/molmo/tree/main</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a:solidFill>
                  <a:schemeClr val="dk1"/>
                </a:solidFill>
                <a:latin typeface="Arial"/>
                <a:ea typeface="Arial"/>
                <a:cs typeface="Arial"/>
                <a:sym typeface="Arial"/>
              </a:rPr>
              <a:t>Website:- </a:t>
            </a:r>
            <a:r>
              <a:rPr lang="en" sz="800" u="sng">
                <a:solidFill>
                  <a:schemeClr val="hlink"/>
                </a:solidFill>
                <a:latin typeface="Arial"/>
                <a:ea typeface="Arial"/>
                <a:cs typeface="Arial"/>
                <a:sym typeface="Arial"/>
                <a:hlinkClick r:id="rId4"/>
              </a:rPr>
              <a:t>https://allenai.org/blog/molmo</a:t>
            </a:r>
            <a:endParaRPr sz="800">
              <a:solidFill>
                <a:schemeClr val="dk1"/>
              </a:solidFill>
              <a:latin typeface="Arial"/>
              <a:ea typeface="Arial"/>
              <a:cs typeface="Arial"/>
              <a:sym typeface="Arial"/>
            </a:endParaRPr>
          </a:p>
        </p:txBody>
      </p:sp>
      <p:sp>
        <p:nvSpPr>
          <p:cNvPr id="171" name="Google Shape;171;p33"/>
          <p:cNvSpPr txBox="1"/>
          <p:nvPr/>
        </p:nvSpPr>
        <p:spPr>
          <a:xfrm>
            <a:off x="-1360" y="1110648"/>
            <a:ext cx="5013614" cy="946945"/>
          </a:xfrm>
          <a:prstGeom prst="rect">
            <a:avLst/>
          </a:prstGeom>
          <a:noFill/>
          <a:ln>
            <a:noFill/>
          </a:ln>
        </p:spPr>
        <p:txBody>
          <a:bodyPr anchorCtr="0" anchor="t" bIns="34275" lIns="68575" spcFirstLastPara="1" rIns="68575" wrap="square" tIns="34275">
            <a:normAutofit/>
          </a:bodyPr>
          <a:lstStyle/>
          <a:p>
            <a:pPr indent="-184150" lvl="0" marL="177800" marR="0" rtl="0" algn="l">
              <a:lnSpc>
                <a:spcPct val="90000"/>
              </a:lnSpc>
              <a:spcBef>
                <a:spcPts val="0"/>
              </a:spcBef>
              <a:spcAft>
                <a:spcPts val="0"/>
              </a:spcAft>
              <a:buClr>
                <a:srgbClr val="003057"/>
              </a:buClr>
              <a:buSzPts val="1100"/>
              <a:buFont typeface="Arial"/>
              <a:buChar char="•"/>
            </a:pPr>
            <a:r>
              <a:rPr b="1" lang="en" sz="1100">
                <a:solidFill>
                  <a:srgbClr val="003057"/>
                </a:solidFill>
                <a:latin typeface="Roboto"/>
                <a:ea typeface="Roboto"/>
                <a:cs typeface="Roboto"/>
                <a:sym typeface="Roboto"/>
              </a:rPr>
              <a:t>Problem</a:t>
            </a:r>
            <a:r>
              <a:rPr b="0" lang="en" sz="1100">
                <a:solidFill>
                  <a:srgbClr val="003057"/>
                </a:solidFill>
                <a:latin typeface="Roboto"/>
                <a:ea typeface="Roboto"/>
                <a:cs typeface="Roboto"/>
                <a:sym typeface="Roboto"/>
              </a:rPr>
              <a:t>: - Lack of open, transparent, and high-performing vision-language models</a:t>
            </a:r>
            <a:endParaRPr b="0" sz="1100">
              <a:solidFill>
                <a:srgbClr val="003057"/>
              </a:solidFill>
              <a:latin typeface="Roboto"/>
              <a:ea typeface="Roboto"/>
              <a:cs typeface="Roboto"/>
              <a:sym typeface="Roboto"/>
            </a:endParaRPr>
          </a:p>
          <a:p>
            <a:pPr indent="-184150" lvl="1" marL="520700" marR="0" rtl="0" algn="l">
              <a:lnSpc>
                <a:spcPct val="90000"/>
              </a:lnSpc>
              <a:spcBef>
                <a:spcPts val="400"/>
              </a:spcBef>
              <a:spcAft>
                <a:spcPts val="0"/>
              </a:spcAft>
              <a:buClr>
                <a:srgbClr val="003057"/>
              </a:buClr>
              <a:buSzPts val="1100"/>
              <a:buFont typeface="Courier New"/>
              <a:buChar char="o"/>
            </a:pPr>
            <a:r>
              <a:rPr b="0" i="0" lang="en" sz="1100" u="none" cap="none" strike="noStrike">
                <a:solidFill>
                  <a:srgbClr val="003057"/>
                </a:solidFill>
                <a:latin typeface="Roboto"/>
                <a:ea typeface="Roboto"/>
                <a:cs typeface="Roboto"/>
                <a:sym typeface="Roboto"/>
              </a:rPr>
              <a:t>Category-1: - API Based: - GPT-4o, Claude, Gemini, Groq, </a:t>
            </a:r>
            <a:endParaRPr sz="1100"/>
          </a:p>
          <a:p>
            <a:pPr indent="-184150" lvl="1" marL="520700" marR="0" rtl="0" algn="l">
              <a:lnSpc>
                <a:spcPct val="90000"/>
              </a:lnSpc>
              <a:spcBef>
                <a:spcPts val="400"/>
              </a:spcBef>
              <a:spcAft>
                <a:spcPts val="0"/>
              </a:spcAft>
              <a:buClr>
                <a:srgbClr val="003057"/>
              </a:buClr>
              <a:buSzPts val="1100"/>
              <a:buFont typeface="Courier New"/>
              <a:buChar char="o"/>
            </a:pPr>
            <a:r>
              <a:rPr b="0" i="0" lang="en" sz="1100" u="none" cap="none" strike="noStrike">
                <a:solidFill>
                  <a:srgbClr val="003057"/>
                </a:solidFill>
                <a:latin typeface="Roboto"/>
                <a:ea typeface="Roboto"/>
                <a:cs typeface="Roboto"/>
                <a:sym typeface="Roboto"/>
              </a:rPr>
              <a:t>Category-2: - Open Weights: - Qwen, InternVL, PaliGemma</a:t>
            </a:r>
            <a:endParaRPr b="0" i="0" sz="1100" u="none" cap="none" strike="noStrike">
              <a:solidFill>
                <a:srgbClr val="003057"/>
              </a:solidFill>
              <a:latin typeface="Roboto"/>
              <a:ea typeface="Roboto"/>
              <a:cs typeface="Roboto"/>
              <a:sym typeface="Roboto"/>
            </a:endParaRPr>
          </a:p>
          <a:p>
            <a:pPr indent="-184150" lvl="1" marL="520700" marR="0" rtl="0" algn="l">
              <a:lnSpc>
                <a:spcPct val="90000"/>
              </a:lnSpc>
              <a:spcBef>
                <a:spcPts val="400"/>
              </a:spcBef>
              <a:spcAft>
                <a:spcPts val="0"/>
              </a:spcAft>
              <a:buClr>
                <a:srgbClr val="003057"/>
              </a:buClr>
              <a:buSzPts val="1100"/>
              <a:buFont typeface="Courier New"/>
              <a:buChar char="o"/>
            </a:pPr>
            <a:r>
              <a:rPr b="0" i="0" lang="en" sz="1100" u="none" cap="none" strike="noStrike">
                <a:solidFill>
                  <a:srgbClr val="003057"/>
                </a:solidFill>
                <a:latin typeface="Roboto"/>
                <a:ea typeface="Roboto"/>
                <a:cs typeface="Roboto"/>
                <a:sym typeface="Roboto"/>
              </a:rPr>
              <a:t>Category-3: - Open Weights &amp; Data: - LLava, Cambrian, Xgen</a:t>
            </a:r>
            <a:endParaRPr b="0" i="0" sz="1100" u="none" cap="none" strike="noStrike">
              <a:solidFill>
                <a:srgbClr val="003057"/>
              </a:solidFill>
              <a:latin typeface="Roboto"/>
              <a:ea typeface="Roboto"/>
              <a:cs typeface="Roboto"/>
              <a:sym typeface="Roboto"/>
            </a:endParaRPr>
          </a:p>
        </p:txBody>
      </p:sp>
      <p:pic>
        <p:nvPicPr>
          <p:cNvPr descr="A screenshot of a cell phone&#10;&#10;AI-generated content may be incorrect." id="172" name="Google Shape;172;p33"/>
          <p:cNvPicPr preferRelativeResize="0"/>
          <p:nvPr/>
        </p:nvPicPr>
        <p:blipFill rotWithShape="1">
          <a:blip r:embed="rId5">
            <a:alphaModFix/>
          </a:blip>
          <a:srcRect b="0" l="0" r="0" t="0"/>
          <a:stretch/>
        </p:blipFill>
        <p:spPr>
          <a:xfrm>
            <a:off x="5577356" y="770658"/>
            <a:ext cx="3375242" cy="3706092"/>
          </a:xfrm>
          <a:prstGeom prst="rect">
            <a:avLst/>
          </a:prstGeom>
          <a:noFill/>
          <a:ln>
            <a:noFill/>
          </a:ln>
        </p:spPr>
      </p:pic>
      <p:sp>
        <p:nvSpPr>
          <p:cNvPr id="173" name="Google Shape;173;p3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9"/>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How does the inference look like in MOLMO ? </a:t>
            </a:r>
            <a:endParaRPr/>
          </a:p>
        </p:txBody>
      </p:sp>
      <p:sp>
        <p:nvSpPr>
          <p:cNvPr id="639" name="Google Shape;639;p69"/>
          <p:cNvSpPr txBox="1"/>
          <p:nvPr/>
        </p:nvSpPr>
        <p:spPr>
          <a:xfrm>
            <a:off x="0" y="911650"/>
            <a:ext cx="35307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b="1" sz="1300"/>
          </a:p>
        </p:txBody>
      </p:sp>
      <p:sp>
        <p:nvSpPr>
          <p:cNvPr id="640" name="Google Shape;640;p69"/>
          <p:cNvSpPr txBox="1"/>
          <p:nvPr/>
        </p:nvSpPr>
        <p:spPr>
          <a:xfrm>
            <a:off x="0" y="731800"/>
            <a:ext cx="6162600" cy="183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0"/>
              </a:spcAft>
              <a:buNone/>
            </a:pPr>
            <a:r>
              <a:rPr b="1" lang="en" sz="1300"/>
              <a:t>⚙️ Step 10: LLM Forward Pass (Decoder-Only Transformer)</a:t>
            </a:r>
            <a:endParaRPr b="1" sz="1300"/>
          </a:p>
          <a:p>
            <a:pPr indent="0" lvl="0" marL="0" rtl="0" algn="l">
              <a:lnSpc>
                <a:spcPct val="115000"/>
              </a:lnSpc>
              <a:spcBef>
                <a:spcPts val="1200"/>
              </a:spcBef>
              <a:spcAft>
                <a:spcPts val="0"/>
              </a:spcAft>
              <a:buNone/>
            </a:pPr>
            <a:r>
              <a:rPr lang="en" sz="1100"/>
              <a:t>Inside the LLM:</a:t>
            </a:r>
            <a:endParaRPr sz="1100"/>
          </a:p>
          <a:p>
            <a:pPr indent="-298450" lvl="0" marL="457200" rtl="0" algn="l">
              <a:lnSpc>
                <a:spcPct val="115000"/>
              </a:lnSpc>
              <a:spcBef>
                <a:spcPts val="1200"/>
              </a:spcBef>
              <a:spcAft>
                <a:spcPts val="0"/>
              </a:spcAft>
              <a:buSzPts val="1100"/>
              <a:buChar char="●"/>
            </a:pPr>
            <a:r>
              <a:rPr lang="en" sz="1100"/>
              <a:t>Vision tokens → </a:t>
            </a:r>
            <a:r>
              <a:rPr b="1" lang="en" sz="1100"/>
              <a:t>context memory</a:t>
            </a:r>
            <a:r>
              <a:rPr lang="en" sz="1100"/>
              <a:t> (can look at each other freely).</a:t>
            </a:r>
            <a:endParaRPr sz="1100"/>
          </a:p>
          <a:p>
            <a:pPr indent="-298450" lvl="0" marL="457200" rtl="0" algn="l">
              <a:lnSpc>
                <a:spcPct val="115000"/>
              </a:lnSpc>
              <a:spcBef>
                <a:spcPts val="0"/>
              </a:spcBef>
              <a:spcAft>
                <a:spcPts val="0"/>
              </a:spcAft>
              <a:buSzPts val="1100"/>
              <a:buChar char="●"/>
            </a:pPr>
            <a:r>
              <a:rPr lang="en" sz="1100"/>
              <a:t>Text tokens → </a:t>
            </a:r>
            <a:r>
              <a:rPr b="1" lang="en" sz="1100"/>
              <a:t>causal</a:t>
            </a:r>
            <a:r>
              <a:rPr lang="en" sz="1100"/>
              <a:t> (each new word can attend to all vision tokens + previous text).</a:t>
            </a:r>
            <a:endParaRPr sz="1100"/>
          </a:p>
          <a:p>
            <a:pPr indent="0" lvl="0" marL="0" rtl="0" algn="l">
              <a:lnSpc>
                <a:spcPct val="115000"/>
              </a:lnSpc>
              <a:spcBef>
                <a:spcPts val="1200"/>
              </a:spcBef>
              <a:spcAft>
                <a:spcPts val="1200"/>
              </a:spcAft>
              <a:buNone/>
            </a:pPr>
            <a:r>
              <a:rPr b="1" lang="en" sz="1100"/>
              <a:t>Now self-attention learns relationships like: </a:t>
            </a:r>
            <a:r>
              <a:rPr lang="en" sz="1100"/>
              <a:t>So during generation, when predicting the next token,  the model “looks back” at the vision embeddings representing those regions.</a:t>
            </a:r>
            <a:endParaRPr sz="1100"/>
          </a:p>
        </p:txBody>
      </p:sp>
      <p:graphicFrame>
        <p:nvGraphicFramePr>
          <p:cNvPr id="641" name="Google Shape;641;p69"/>
          <p:cNvGraphicFramePr/>
          <p:nvPr/>
        </p:nvGraphicFramePr>
        <p:xfrm>
          <a:off x="6427300" y="723775"/>
          <a:ext cx="3000000" cy="3000000"/>
        </p:xfrm>
        <a:graphic>
          <a:graphicData uri="http://schemas.openxmlformats.org/drawingml/2006/table">
            <a:tbl>
              <a:tblPr>
                <a:noFill/>
                <a:tableStyleId>{5FD3BF9E-E0C6-4EF7-BFF5-2EA69782736E}</a:tableStyleId>
              </a:tblPr>
              <a:tblGrid>
                <a:gridCol w="733425"/>
                <a:gridCol w="1924050"/>
              </a:tblGrid>
              <a:tr h="190500">
                <a:tc>
                  <a:txBody>
                    <a:bodyPr/>
                    <a:lstStyle/>
                    <a:p>
                      <a:pPr indent="0" lvl="0" marL="0" rtl="0" algn="ctr">
                        <a:lnSpc>
                          <a:spcPct val="115000"/>
                        </a:lnSpc>
                        <a:spcBef>
                          <a:spcPts val="0"/>
                        </a:spcBef>
                        <a:spcAft>
                          <a:spcPts val="0"/>
                        </a:spcAft>
                        <a:buNone/>
                      </a:pPr>
                      <a:r>
                        <a:rPr b="1" lang="en" sz="1100"/>
                        <a:t>Text Token</a:t>
                      </a:r>
                      <a:endParaRPr b="1" sz="1100"/>
                    </a:p>
                  </a:txBody>
                  <a:tcPr marT="91425" marB="91425" marR="91425" marL="91425"/>
                </a:tc>
                <a:tc>
                  <a:txBody>
                    <a:bodyPr/>
                    <a:lstStyle/>
                    <a:p>
                      <a:pPr indent="0" lvl="0" marL="0" rtl="0" algn="ctr">
                        <a:lnSpc>
                          <a:spcPct val="115000"/>
                        </a:lnSpc>
                        <a:spcBef>
                          <a:spcPts val="0"/>
                        </a:spcBef>
                        <a:spcAft>
                          <a:spcPts val="0"/>
                        </a:spcAft>
                        <a:buNone/>
                      </a:pPr>
                      <a:r>
                        <a:rPr b="1" lang="en" sz="1100"/>
                        <a:t>Attends to Vision Tokens</a:t>
                      </a:r>
                      <a:endParaRPr b="1" sz="1100"/>
                    </a:p>
                  </a:txBody>
                  <a:tcPr marT="91425" marB="91425" marR="91425" marL="91425"/>
                </a:tc>
              </a:tr>
              <a:tr h="190500">
                <a:tc>
                  <a:txBody>
                    <a:bodyPr/>
                    <a:lstStyle/>
                    <a:p>
                      <a:pPr indent="0" lvl="0" marL="0" rtl="0" algn="l">
                        <a:spcBef>
                          <a:spcPts val="0"/>
                        </a:spcBef>
                        <a:spcAft>
                          <a:spcPts val="0"/>
                        </a:spcAft>
                        <a:buNone/>
                      </a:pPr>
                      <a:r>
                        <a:rPr lang="en"/>
                        <a:t>“car”</a:t>
                      </a:r>
                      <a:endParaRPr/>
                    </a:p>
                  </a:txBody>
                  <a:tcPr marT="91425" marB="91425" marR="91425" marL="91425"/>
                </a:tc>
                <a:tc>
                  <a:txBody>
                    <a:bodyPr/>
                    <a:lstStyle/>
                    <a:p>
                      <a:pPr indent="0" lvl="0" marL="0" rtl="0" algn="l">
                        <a:spcBef>
                          <a:spcPts val="0"/>
                        </a:spcBef>
                        <a:spcAft>
                          <a:spcPts val="0"/>
                        </a:spcAft>
                        <a:buNone/>
                      </a:pPr>
                      <a:r>
                        <a:rPr lang="en"/>
                        <a:t>high attention on the car region</a:t>
                      </a:r>
                      <a:endParaRPr/>
                    </a:p>
                  </a:txBody>
                  <a:tcPr marT="91425" marB="91425" marR="91425" marL="91425"/>
                </a:tc>
              </a:tr>
              <a:tr h="190500">
                <a:tc>
                  <a:txBody>
                    <a:bodyPr/>
                    <a:lstStyle/>
                    <a:p>
                      <a:pPr indent="0" lvl="0" marL="0" rtl="0" algn="l">
                        <a:spcBef>
                          <a:spcPts val="0"/>
                        </a:spcBef>
                        <a:spcAft>
                          <a:spcPts val="0"/>
                        </a:spcAft>
                        <a:buNone/>
                      </a:pPr>
                      <a:r>
                        <a:rPr lang="en"/>
                        <a:t>“color”</a:t>
                      </a:r>
                      <a:endParaRPr/>
                    </a:p>
                  </a:txBody>
                  <a:tcPr marT="91425" marB="91425" marR="91425" marL="91425"/>
                </a:tc>
                <a:tc>
                  <a:txBody>
                    <a:bodyPr/>
                    <a:lstStyle/>
                    <a:p>
                      <a:pPr indent="0" lvl="0" marL="0" rtl="0" algn="l">
                        <a:spcBef>
                          <a:spcPts val="0"/>
                        </a:spcBef>
                        <a:spcAft>
                          <a:spcPts val="0"/>
                        </a:spcAft>
                        <a:buNone/>
                      </a:pPr>
                      <a:r>
                        <a:rPr lang="en"/>
                        <a:t>focuses on same area</a:t>
                      </a:r>
                      <a:endParaRPr/>
                    </a:p>
                  </a:txBody>
                  <a:tcPr marT="91425" marB="91425" marR="91425" marL="91425"/>
                </a:tc>
              </a:tr>
              <a:tr h="190500">
                <a:tc>
                  <a:txBody>
                    <a:bodyPr/>
                    <a:lstStyle/>
                    <a:p>
                      <a:pPr indent="0" lvl="0" marL="0" rtl="0" algn="l">
                        <a:spcBef>
                          <a:spcPts val="0"/>
                        </a:spcBef>
                        <a:spcAft>
                          <a:spcPts val="0"/>
                        </a:spcAft>
                        <a:buNone/>
                      </a:pPr>
                      <a:r>
                        <a:rPr lang="en"/>
                        <a:t>“café”</a:t>
                      </a:r>
                      <a:endParaRPr/>
                    </a:p>
                  </a:txBody>
                  <a:tcPr marT="91425" marB="91425" marR="91425" marL="91425"/>
                </a:tc>
                <a:tc>
                  <a:txBody>
                    <a:bodyPr/>
                    <a:lstStyle/>
                    <a:p>
                      <a:pPr indent="0" lvl="0" marL="0" rtl="0" algn="l">
                        <a:spcBef>
                          <a:spcPts val="0"/>
                        </a:spcBef>
                        <a:spcAft>
                          <a:spcPts val="0"/>
                        </a:spcAft>
                        <a:buNone/>
                      </a:pPr>
                      <a:r>
                        <a:rPr lang="en"/>
                        <a:t>attention on signboard</a:t>
                      </a:r>
                      <a:endParaRPr/>
                    </a:p>
                  </a:txBody>
                  <a:tcPr marT="91425" marB="91425" marR="91425" marL="91425"/>
                </a:tc>
              </a:tr>
              <a:tr h="190500">
                <a:tc>
                  <a:txBody>
                    <a:bodyPr/>
                    <a:lstStyle/>
                    <a:p>
                      <a:pPr indent="0" lvl="0" marL="0" rtl="0" algn="l">
                        <a:spcBef>
                          <a:spcPts val="0"/>
                        </a:spcBef>
                        <a:spcAft>
                          <a:spcPts val="0"/>
                        </a:spcAft>
                        <a:buNone/>
                      </a:pPr>
                      <a:r>
                        <a:rPr lang="en"/>
                        <a:t>“?”</a:t>
                      </a:r>
                      <a:endParaRPr/>
                    </a:p>
                  </a:txBody>
                  <a:tcPr marT="91425" marB="91425" marR="91425" marL="91425"/>
                </a:tc>
                <a:tc>
                  <a:txBody>
                    <a:bodyPr/>
                    <a:lstStyle/>
                    <a:p>
                      <a:pPr indent="0" lvl="0" marL="0" rtl="0" algn="l">
                        <a:spcBef>
                          <a:spcPts val="0"/>
                        </a:spcBef>
                        <a:spcAft>
                          <a:spcPts val="0"/>
                        </a:spcAft>
                        <a:buNone/>
                      </a:pPr>
                      <a:r>
                        <a:rPr lang="en"/>
                        <a:t>weak uniform attention</a:t>
                      </a:r>
                      <a:endParaRPr/>
                    </a:p>
                  </a:txBody>
                  <a:tcPr marT="91425" marB="91425" marR="91425" marL="91425"/>
                </a:tc>
              </a:tr>
            </a:tbl>
          </a:graphicData>
        </a:graphic>
      </p:graphicFrame>
      <p:sp>
        <p:nvSpPr>
          <p:cNvPr id="642" name="Google Shape;642;p69"/>
          <p:cNvSpPr txBox="1"/>
          <p:nvPr/>
        </p:nvSpPr>
        <p:spPr>
          <a:xfrm>
            <a:off x="0" y="2607825"/>
            <a:ext cx="5015100" cy="242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 Step 11: Output</a:t>
            </a:r>
            <a:endParaRPr b="1" sz="1300"/>
          </a:p>
          <a:p>
            <a:pPr indent="0" lvl="0" marL="0" rtl="0" algn="l">
              <a:lnSpc>
                <a:spcPct val="115000"/>
              </a:lnSpc>
              <a:spcBef>
                <a:spcPts val="1200"/>
              </a:spcBef>
              <a:spcAft>
                <a:spcPts val="0"/>
              </a:spcAft>
              <a:buNone/>
            </a:pPr>
            <a:r>
              <a:rPr lang="en" sz="1100"/>
              <a:t>The decoder outputs the next tokens one by one:</a:t>
            </a:r>
            <a:endParaRPr sz="1100"/>
          </a:p>
          <a:p>
            <a:pPr indent="0" lvl="0" marL="0" rtl="0" algn="l">
              <a:spcBef>
                <a:spcPts val="1200"/>
              </a:spcBef>
              <a:spcAft>
                <a:spcPts val="0"/>
              </a:spcAft>
              <a:buNone/>
            </a:pPr>
            <a:r>
              <a:rPr lang="en" sz="1100">
                <a:solidFill>
                  <a:srgbClr val="188038"/>
                </a:solidFill>
                <a:latin typeface="Roboto Mono"/>
                <a:ea typeface="Roboto Mono"/>
                <a:cs typeface="Roboto Mono"/>
                <a:sym typeface="Roboto Mono"/>
              </a:rPr>
              <a:t>Vision + “What color is the car?”</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LLM attends to car patches</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Predicts “red”</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“The car is red.”</a:t>
            </a:r>
            <a:endParaRPr sz="1100"/>
          </a:p>
          <a:p>
            <a:pPr indent="0" lvl="0" marL="0" rtl="0" algn="l">
              <a:lnSpc>
                <a:spcPct val="115000"/>
              </a:lnSpc>
              <a:spcBef>
                <a:spcPts val="1200"/>
              </a:spcBef>
              <a:spcAft>
                <a:spcPts val="1200"/>
              </a:spcAft>
              <a:buNone/>
            </a:pPr>
            <a:r>
              <a:rPr lang="en" sz="1100"/>
              <a:t>That’s how Molmo </a:t>
            </a:r>
            <a:r>
              <a:rPr b="1" lang="en" sz="1100"/>
              <a:t>connects visual understanding to language reasoning.</a:t>
            </a:r>
            <a:endParaRPr b="1" sz="1100"/>
          </a:p>
        </p:txBody>
      </p:sp>
      <p:sp>
        <p:nvSpPr>
          <p:cNvPr id="643" name="Google Shape;643;p69"/>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0"/>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Any Questions ?</a:t>
            </a:r>
            <a:endParaRPr/>
          </a:p>
        </p:txBody>
      </p:sp>
      <p:sp>
        <p:nvSpPr>
          <p:cNvPr id="649" name="Google Shape;649;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1"/>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Stage-3:- The Training Phase</a:t>
            </a:r>
            <a:endParaRPr/>
          </a:p>
        </p:txBody>
      </p:sp>
      <p:sp>
        <p:nvSpPr>
          <p:cNvPr id="655" name="Google Shape;655;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2"/>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Pre - </a:t>
            </a:r>
            <a:r>
              <a:rPr lang="en">
                <a:latin typeface="Roboto"/>
                <a:ea typeface="Roboto"/>
                <a:cs typeface="Roboto"/>
                <a:sym typeface="Roboto"/>
              </a:rPr>
              <a:t>Training</a:t>
            </a:r>
            <a:endParaRPr/>
          </a:p>
        </p:txBody>
      </p:sp>
      <p:sp>
        <p:nvSpPr>
          <p:cNvPr id="661" name="Google Shape;661;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3"/>
          <p:cNvSpPr txBox="1"/>
          <p:nvPr>
            <p:ph type="title"/>
          </p:nvPr>
        </p:nvSpPr>
        <p:spPr>
          <a:xfrm>
            <a:off x="0" y="35575"/>
            <a:ext cx="9144000" cy="76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A7934B"/>
              </a:buClr>
              <a:buSzPct val="100000"/>
              <a:buFont typeface="Roboto"/>
              <a:buNone/>
            </a:pPr>
            <a:r>
              <a:rPr lang="en"/>
              <a:t>What are the technical details related to pre-training MOLMO ? </a:t>
            </a:r>
            <a:endParaRPr/>
          </a:p>
        </p:txBody>
      </p:sp>
      <p:pic>
        <p:nvPicPr>
          <p:cNvPr id="667" name="Google Shape;667;p73"/>
          <p:cNvPicPr preferRelativeResize="0"/>
          <p:nvPr/>
        </p:nvPicPr>
        <p:blipFill>
          <a:blip r:embed="rId3">
            <a:alphaModFix/>
          </a:blip>
          <a:stretch>
            <a:fillRect/>
          </a:stretch>
        </p:blipFill>
        <p:spPr>
          <a:xfrm>
            <a:off x="5558175" y="643375"/>
            <a:ext cx="3486175" cy="2851550"/>
          </a:xfrm>
          <a:prstGeom prst="rect">
            <a:avLst/>
          </a:prstGeom>
          <a:noFill/>
          <a:ln>
            <a:noFill/>
          </a:ln>
        </p:spPr>
      </p:pic>
      <p:graphicFrame>
        <p:nvGraphicFramePr>
          <p:cNvPr id="668" name="Google Shape;668;p73"/>
          <p:cNvGraphicFramePr/>
          <p:nvPr/>
        </p:nvGraphicFramePr>
        <p:xfrm>
          <a:off x="0" y="755750"/>
          <a:ext cx="3000000" cy="3000000"/>
        </p:xfrm>
        <a:graphic>
          <a:graphicData uri="http://schemas.openxmlformats.org/drawingml/2006/table">
            <a:tbl>
              <a:tblPr>
                <a:noFill/>
                <a:tableStyleId>{3E46CAC9-9B41-473D-B19D-2FD28A75F85C}</a:tableStyleId>
              </a:tblPr>
              <a:tblGrid>
                <a:gridCol w="908750"/>
                <a:gridCol w="3941275"/>
              </a:tblGrid>
              <a:tr h="642100">
                <a:tc>
                  <a:txBody>
                    <a:bodyPr/>
                    <a:lstStyle/>
                    <a:p>
                      <a:pPr indent="0" lvl="0" marL="0" rtl="0" algn="l">
                        <a:spcBef>
                          <a:spcPts val="0"/>
                        </a:spcBef>
                        <a:spcAft>
                          <a:spcPts val="0"/>
                        </a:spcAft>
                        <a:buNone/>
                      </a:pPr>
                      <a:r>
                        <a:rPr lang="en" sz="1000"/>
                        <a:t>Input Data</a:t>
                      </a:r>
                      <a:endParaRPr sz="1000"/>
                    </a:p>
                  </a:txBody>
                  <a:tcPr marT="91425" marB="91425" marR="91425" marL="91425"/>
                </a:tc>
                <a:tc>
                  <a:txBody>
                    <a:bodyPr/>
                    <a:lstStyle/>
                    <a:p>
                      <a:pPr indent="0" lvl="0" marL="0" rtl="0" algn="l">
                        <a:spcBef>
                          <a:spcPts val="0"/>
                        </a:spcBef>
                        <a:spcAft>
                          <a:spcPts val="0"/>
                        </a:spcAft>
                        <a:buNone/>
                      </a:pPr>
                      <a:r>
                        <a:rPr lang="en" sz="1000"/>
                        <a:t>The </a:t>
                      </a:r>
                      <a:r>
                        <a:rPr b="1" lang="en" sz="1000"/>
                        <a:t>PixMo-Cap</a:t>
                      </a:r>
                      <a:r>
                        <a:rPr lang="en" sz="1000"/>
                        <a:t> dataset — 712 K diverse images, 1.3 M human voice-based transcripts and long captions (≈ 196 words per caption)</a:t>
                      </a:r>
                      <a:endParaRPr sz="1000"/>
                    </a:p>
                  </a:txBody>
                  <a:tcPr marT="91425" marB="91425" marR="91425" marL="91425"/>
                </a:tc>
              </a:tr>
              <a:tr h="617450">
                <a:tc>
                  <a:txBody>
                    <a:bodyPr/>
                    <a:lstStyle/>
                    <a:p>
                      <a:pPr indent="0" lvl="0" marL="0" rtl="0" algn="l">
                        <a:spcBef>
                          <a:spcPts val="0"/>
                        </a:spcBef>
                        <a:spcAft>
                          <a:spcPts val="0"/>
                        </a:spcAft>
                        <a:buNone/>
                      </a:pPr>
                      <a:r>
                        <a:rPr lang="en" sz="1000"/>
                        <a:t>Optimizer</a:t>
                      </a:r>
                      <a:endParaRPr sz="1000"/>
                    </a:p>
                  </a:txBody>
                  <a:tcPr marT="91425" marB="91425" marR="91425" marL="91425"/>
                </a:tc>
                <a:tc>
                  <a:txBody>
                    <a:bodyPr/>
                    <a:lstStyle/>
                    <a:p>
                      <a:pPr indent="0" lvl="0" marL="0" rtl="0" algn="l">
                        <a:spcBef>
                          <a:spcPts val="0"/>
                        </a:spcBef>
                        <a:spcAft>
                          <a:spcPts val="0"/>
                        </a:spcAft>
                        <a:buNone/>
                      </a:pPr>
                      <a:r>
                        <a:rPr lang="en" sz="1000"/>
                        <a:t>AdamW (β = 0.9, 0.95; ε = 1e-6).</a:t>
                      </a:r>
                      <a:endParaRPr sz="1000"/>
                    </a:p>
                  </a:txBody>
                  <a:tcPr marT="91425" marB="91425" marR="91425" marL="91425"/>
                </a:tc>
              </a:tr>
              <a:tr h="617450">
                <a:tc>
                  <a:txBody>
                    <a:bodyPr/>
                    <a:lstStyle/>
                    <a:p>
                      <a:pPr indent="0" lvl="0" marL="0" rtl="0" algn="l">
                        <a:spcBef>
                          <a:spcPts val="0"/>
                        </a:spcBef>
                        <a:spcAft>
                          <a:spcPts val="0"/>
                        </a:spcAft>
                        <a:buNone/>
                      </a:pPr>
                      <a:r>
                        <a:rPr lang="en" sz="1000"/>
                        <a:t>Epochs / Steps</a:t>
                      </a:r>
                      <a:endParaRPr sz="1000"/>
                    </a:p>
                  </a:txBody>
                  <a:tcPr marT="91425" marB="91425" marR="91425" marL="91425"/>
                </a:tc>
                <a:tc>
                  <a:txBody>
                    <a:bodyPr/>
                    <a:lstStyle/>
                    <a:p>
                      <a:pPr indent="0" lvl="0" marL="0" rtl="0" algn="l">
                        <a:spcBef>
                          <a:spcPts val="0"/>
                        </a:spcBef>
                        <a:spcAft>
                          <a:spcPts val="0"/>
                        </a:spcAft>
                        <a:buNone/>
                      </a:pPr>
                      <a:r>
                        <a:rPr lang="en" sz="1000"/>
                        <a:t>~4 epochs over PixMo-Cap (~22 K steps for 7B model).</a:t>
                      </a:r>
                      <a:endParaRPr sz="1000"/>
                    </a:p>
                  </a:txBody>
                  <a:tcPr marT="91425" marB="91425" marR="91425" marL="91425"/>
                </a:tc>
              </a:tr>
              <a:tr h="617450">
                <a:tc>
                  <a:txBody>
                    <a:bodyPr/>
                    <a:lstStyle/>
                    <a:p>
                      <a:pPr indent="0" lvl="0" marL="0" rtl="0" algn="l">
                        <a:spcBef>
                          <a:spcPts val="0"/>
                        </a:spcBef>
                        <a:spcAft>
                          <a:spcPts val="0"/>
                        </a:spcAft>
                        <a:buNone/>
                      </a:pPr>
                      <a:r>
                        <a:rPr lang="en" sz="1000"/>
                        <a:t>Precision</a:t>
                      </a:r>
                      <a:endParaRPr sz="1000"/>
                    </a:p>
                  </a:txBody>
                  <a:tcPr marT="91425" marB="91425" marR="91425" marL="91425"/>
                </a:tc>
                <a:tc>
                  <a:txBody>
                    <a:bodyPr/>
                    <a:lstStyle/>
                    <a:p>
                      <a:pPr indent="0" lvl="0" marL="0" rtl="0" algn="l">
                        <a:spcBef>
                          <a:spcPts val="0"/>
                        </a:spcBef>
                        <a:spcAft>
                          <a:spcPts val="0"/>
                        </a:spcAft>
                        <a:buNone/>
                      </a:pPr>
                      <a:r>
                        <a:rPr lang="en" sz="1000"/>
                        <a:t>Mixed precision (AMP): activations → bfloat16; weights &amp; grad reduce → float32 (for stability).</a:t>
                      </a:r>
                      <a:endParaRPr sz="1000"/>
                    </a:p>
                  </a:txBody>
                  <a:tcPr marT="91425" marB="91425" marR="91425" marL="91425"/>
                </a:tc>
              </a:tr>
              <a:tr h="617450">
                <a:tc>
                  <a:txBody>
                    <a:bodyPr/>
                    <a:lstStyle/>
                    <a:p>
                      <a:pPr indent="0" lvl="0" marL="0" rtl="0" algn="l">
                        <a:spcBef>
                          <a:spcPts val="0"/>
                        </a:spcBef>
                        <a:spcAft>
                          <a:spcPts val="0"/>
                        </a:spcAft>
                        <a:buNone/>
                      </a:pPr>
                      <a:r>
                        <a:rPr lang="en" sz="1000"/>
                        <a:t>Parallelization</a:t>
                      </a:r>
                      <a:endParaRPr sz="1000"/>
                    </a:p>
                  </a:txBody>
                  <a:tcPr marT="91425" marB="91425" marR="91425" marL="91425"/>
                </a:tc>
                <a:tc>
                  <a:txBody>
                    <a:bodyPr/>
                    <a:lstStyle/>
                    <a:p>
                      <a:pPr indent="0" lvl="0" marL="0" rtl="0" algn="l">
                        <a:spcBef>
                          <a:spcPts val="0"/>
                        </a:spcBef>
                        <a:spcAft>
                          <a:spcPts val="0"/>
                        </a:spcAft>
                        <a:buNone/>
                      </a:pPr>
                      <a:r>
                        <a:rPr lang="en" sz="1000"/>
                        <a:t>Fully Sharded Data Parallel (FSDP)</a:t>
                      </a:r>
                      <a:endParaRPr sz="1000"/>
                    </a:p>
                  </a:txBody>
                  <a:tcPr marT="91425" marB="91425" marR="91425" marL="91425"/>
                </a:tc>
              </a:tr>
              <a:tr h="617450">
                <a:tc>
                  <a:txBody>
                    <a:bodyPr/>
                    <a:lstStyle/>
                    <a:p>
                      <a:pPr indent="0" lvl="0" marL="0" rtl="0" algn="l">
                        <a:spcBef>
                          <a:spcPts val="0"/>
                        </a:spcBef>
                        <a:spcAft>
                          <a:spcPts val="0"/>
                        </a:spcAft>
                        <a:buNone/>
                      </a:pPr>
                      <a:r>
                        <a:rPr lang="en" sz="1000"/>
                        <a:t>Epochs / Steps</a:t>
                      </a:r>
                      <a:endParaRPr sz="1000"/>
                    </a:p>
                  </a:txBody>
                  <a:tcPr marT="91425" marB="91425" marR="91425" marL="91425"/>
                </a:tc>
                <a:tc>
                  <a:txBody>
                    <a:bodyPr/>
                    <a:lstStyle/>
                    <a:p>
                      <a:pPr indent="0" lvl="0" marL="0" rtl="0" algn="l">
                        <a:spcBef>
                          <a:spcPts val="0"/>
                        </a:spcBef>
                        <a:spcAft>
                          <a:spcPts val="0"/>
                        </a:spcAft>
                        <a:buNone/>
                      </a:pPr>
                      <a:r>
                        <a:rPr lang="en" sz="1000"/>
                        <a:t>~4 epochs over PixMo-Cap (~22 K steps for 7B model).</a:t>
                      </a:r>
                      <a:endParaRPr sz="1000"/>
                    </a:p>
                  </a:txBody>
                  <a:tcPr marT="91425" marB="91425" marR="91425" marL="91425"/>
                </a:tc>
              </a:tr>
              <a:tr h="617450">
                <a:tc>
                  <a:txBody>
                    <a:bodyPr/>
                    <a:lstStyle/>
                    <a:p>
                      <a:pPr indent="0" lvl="0" marL="0" rtl="0" algn="l">
                        <a:spcBef>
                          <a:spcPts val="0"/>
                        </a:spcBef>
                        <a:spcAft>
                          <a:spcPts val="0"/>
                        </a:spcAft>
                        <a:buNone/>
                      </a:pPr>
                      <a:r>
                        <a:rPr lang="en" sz="1000"/>
                        <a:t>Sequence Length</a:t>
                      </a:r>
                      <a:endParaRPr sz="1000"/>
                    </a:p>
                  </a:txBody>
                  <a:tcPr marT="91425" marB="91425" marR="91425" marL="91425"/>
                </a:tc>
                <a:tc>
                  <a:txBody>
                    <a:bodyPr/>
                    <a:lstStyle/>
                    <a:p>
                      <a:pPr indent="0" lvl="0" marL="0" rtl="0" algn="l">
                        <a:spcBef>
                          <a:spcPts val="0"/>
                        </a:spcBef>
                        <a:spcAft>
                          <a:spcPts val="0"/>
                        </a:spcAft>
                        <a:buNone/>
                      </a:pPr>
                      <a:r>
                        <a:rPr lang="en" sz="1000"/>
                        <a:t>Max 2304 tokens (vision + text).</a:t>
                      </a:r>
                      <a:endParaRPr sz="1000"/>
                    </a:p>
                  </a:txBody>
                  <a:tcPr marT="91425" marB="91425" marR="91425" marL="91425"/>
                </a:tc>
              </a:tr>
            </a:tbl>
          </a:graphicData>
        </a:graphic>
      </p:graphicFrame>
      <p:sp>
        <p:nvSpPr>
          <p:cNvPr id="669" name="Google Shape;669;p7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4"/>
          <p:cNvSpPr txBox="1"/>
          <p:nvPr>
            <p:ph type="title"/>
          </p:nvPr>
        </p:nvSpPr>
        <p:spPr>
          <a:xfrm>
            <a:off x="285750" y="150541"/>
            <a:ext cx="8572500" cy="76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A7934B"/>
              </a:buClr>
              <a:buSzPts val="2700"/>
              <a:buFont typeface="Roboto"/>
              <a:buNone/>
            </a:pPr>
            <a:r>
              <a:rPr lang="en"/>
              <a:t>Molmo: Pre-Training(Ablations)</a:t>
            </a:r>
            <a:endParaRPr b="0"/>
          </a:p>
        </p:txBody>
      </p:sp>
      <p:sp>
        <p:nvSpPr>
          <p:cNvPr id="675" name="Google Shape;675;p74"/>
          <p:cNvSpPr txBox="1"/>
          <p:nvPr>
            <p:ph idx="1" type="body"/>
          </p:nvPr>
        </p:nvSpPr>
        <p:spPr>
          <a:xfrm>
            <a:off x="285750" y="911625"/>
            <a:ext cx="7955100" cy="3975000"/>
          </a:xfrm>
          <a:prstGeom prst="rect">
            <a:avLst/>
          </a:prstGeom>
          <a:noFill/>
          <a:ln>
            <a:noFill/>
          </a:ln>
        </p:spPr>
        <p:txBody>
          <a:bodyPr anchorCtr="0" anchor="t" bIns="34275" lIns="68575" spcFirstLastPara="1" rIns="68575" wrap="square" tIns="34275">
            <a:normAutofit/>
          </a:bodyPr>
          <a:lstStyle/>
          <a:p>
            <a:pPr indent="-311150" lvl="0" marL="457200" rtl="0" algn="l">
              <a:lnSpc>
                <a:spcPct val="150000"/>
              </a:lnSpc>
              <a:spcBef>
                <a:spcPts val="0"/>
              </a:spcBef>
              <a:spcAft>
                <a:spcPts val="0"/>
              </a:spcAft>
              <a:buSzPts val="1300"/>
              <a:buChar char="•"/>
            </a:pPr>
            <a:r>
              <a:rPr lang="en" sz="1300">
                <a:solidFill>
                  <a:srgbClr val="000000"/>
                </a:solidFill>
              </a:rPr>
              <a:t>Dataset usage: </a:t>
            </a:r>
            <a:r>
              <a:rPr b="1" lang="en" sz="1300">
                <a:solidFill>
                  <a:srgbClr val="000000"/>
                </a:solidFill>
              </a:rPr>
              <a:t>Prompts Used:- </a:t>
            </a:r>
            <a:r>
              <a:rPr lang="en" sz="1300">
                <a:solidFill>
                  <a:srgbClr val="000000"/>
                </a:solidFill>
              </a:rPr>
              <a:t>Model is prompted with either </a:t>
            </a:r>
            <a:r>
              <a:rPr lang="en" sz="1300">
                <a:solidFill>
                  <a:srgbClr val="188038"/>
                </a:solidFill>
              </a:rPr>
              <a:t>"long caption:"</a:t>
            </a:r>
            <a:r>
              <a:rPr lang="en" sz="1300">
                <a:solidFill>
                  <a:srgbClr val="000000"/>
                </a:solidFill>
              </a:rPr>
              <a:t> (for detailed caption) OR </a:t>
            </a:r>
            <a:r>
              <a:rPr lang="en" sz="1300">
                <a:solidFill>
                  <a:srgbClr val="188038"/>
                </a:solidFill>
              </a:rPr>
              <a:t>"transcript:"</a:t>
            </a:r>
            <a:r>
              <a:rPr lang="en" sz="1300">
                <a:solidFill>
                  <a:srgbClr val="000000"/>
                </a:solidFill>
              </a:rPr>
              <a:t> (for spoken-style output)</a:t>
            </a:r>
            <a:endParaRPr b="1" sz="1300">
              <a:solidFill>
                <a:srgbClr val="000000"/>
              </a:solidFill>
            </a:endParaRPr>
          </a:p>
          <a:p>
            <a:pPr indent="-311150" lvl="0" marL="457200" rtl="0" algn="l">
              <a:lnSpc>
                <a:spcPct val="150000"/>
              </a:lnSpc>
              <a:spcBef>
                <a:spcPts val="0"/>
              </a:spcBef>
              <a:spcAft>
                <a:spcPts val="0"/>
              </a:spcAft>
              <a:buClr>
                <a:srgbClr val="000000"/>
              </a:buClr>
              <a:buSzPts val="1300"/>
              <a:buChar char="•"/>
            </a:pPr>
            <a:r>
              <a:rPr lang="en" sz="1300">
                <a:solidFill>
                  <a:srgbClr val="000000"/>
                </a:solidFill>
              </a:rPr>
              <a:t>For images with multiple captions/transcripts: all text tokens are concatenated in one sequence with </a:t>
            </a:r>
            <a:r>
              <a:rPr i="1" lang="en" sz="1300">
                <a:solidFill>
                  <a:srgbClr val="000000"/>
                </a:solidFill>
              </a:rPr>
              <a:t>attention masks</a:t>
            </a:r>
            <a:r>
              <a:rPr lang="en" sz="1300">
                <a:solidFill>
                  <a:srgbClr val="000000"/>
                </a:solidFill>
              </a:rPr>
              <a:t> → each annotation attends only to its own text + image tokens. Saves compute (~ 2 × faster).</a:t>
            </a:r>
            <a:endParaRPr sz="1300">
              <a:solidFill>
                <a:srgbClr val="000000"/>
              </a:solidFill>
            </a:endParaRPr>
          </a:p>
          <a:p>
            <a:pPr indent="-311150" lvl="0" marL="457200" rtl="0" algn="l">
              <a:lnSpc>
                <a:spcPct val="150000"/>
              </a:lnSpc>
              <a:spcBef>
                <a:spcPts val="0"/>
              </a:spcBef>
              <a:spcAft>
                <a:spcPts val="0"/>
              </a:spcAft>
              <a:buSzPts val="1300"/>
              <a:buChar char="•"/>
            </a:pPr>
            <a:r>
              <a:rPr b="1" lang="en" sz="1300">
                <a:solidFill>
                  <a:srgbClr val="000000"/>
                </a:solidFill>
              </a:rPr>
              <a:t>Length Hint:</a:t>
            </a:r>
            <a:r>
              <a:rPr lang="en" sz="1300">
                <a:solidFill>
                  <a:srgbClr val="000000"/>
                </a:solidFill>
              </a:rPr>
              <a:t> Numerical token in prompt controls caption verbosity (</a:t>
            </a:r>
            <a:r>
              <a:rPr lang="en" sz="1300">
                <a:solidFill>
                  <a:srgbClr val="188038"/>
                </a:solidFill>
              </a:rPr>
              <a:t>"long caption 70:"</a:t>
            </a:r>
            <a:r>
              <a:rPr lang="en" sz="1300">
                <a:solidFill>
                  <a:srgbClr val="000000"/>
                </a:solidFill>
              </a:rPr>
              <a:t>); Improves recall/precision trade-off.</a:t>
            </a:r>
            <a:endParaRPr sz="1300">
              <a:solidFill>
                <a:srgbClr val="000000"/>
              </a:solidFill>
            </a:endParaRPr>
          </a:p>
          <a:p>
            <a:pPr indent="-311150" lvl="0" marL="457200" rtl="0" algn="l">
              <a:lnSpc>
                <a:spcPct val="150000"/>
              </a:lnSpc>
              <a:spcBef>
                <a:spcPts val="0"/>
              </a:spcBef>
              <a:spcAft>
                <a:spcPts val="0"/>
              </a:spcAft>
              <a:buClr>
                <a:srgbClr val="000000"/>
              </a:buClr>
              <a:buSzPts val="1300"/>
              <a:buChar char="•"/>
            </a:pPr>
            <a:r>
              <a:rPr b="1" lang="en" sz="1300">
                <a:solidFill>
                  <a:srgbClr val="000000"/>
                </a:solidFill>
              </a:rPr>
              <a:t>Text-only Dropout:</a:t>
            </a:r>
            <a:r>
              <a:rPr lang="en" sz="1300">
                <a:solidFill>
                  <a:srgbClr val="000000"/>
                </a:solidFill>
              </a:rPr>
              <a:t> Drop text tokens to force reliance on visual tokens (better grounding).</a:t>
            </a:r>
            <a:endParaRPr sz="1300">
              <a:solidFill>
                <a:srgbClr val="000000"/>
              </a:solidFill>
            </a:endParaRPr>
          </a:p>
          <a:p>
            <a:pPr indent="-311150" lvl="0" marL="457200" rtl="0" algn="l">
              <a:lnSpc>
                <a:spcPct val="150000"/>
              </a:lnSpc>
              <a:spcBef>
                <a:spcPts val="0"/>
              </a:spcBef>
              <a:spcAft>
                <a:spcPts val="0"/>
              </a:spcAft>
              <a:buClr>
                <a:srgbClr val="000000"/>
              </a:buClr>
              <a:buSzPts val="1300"/>
              <a:buChar char="•"/>
            </a:pPr>
            <a:r>
              <a:rPr b="1" lang="en" sz="1300">
                <a:solidFill>
                  <a:srgbClr val="000000"/>
                </a:solidFill>
              </a:rPr>
              <a:t>Connector Fast Warmup:</a:t>
            </a:r>
            <a:r>
              <a:rPr lang="en" sz="1300">
                <a:solidFill>
                  <a:srgbClr val="000000"/>
                </a:solidFill>
              </a:rPr>
              <a:t> Higher LR + short warmup → no need for separate connector pre-training, since cleaner data</a:t>
            </a:r>
            <a:endParaRPr sz="1300">
              <a:solidFill>
                <a:srgbClr val="000000"/>
              </a:solidFill>
            </a:endParaRPr>
          </a:p>
          <a:p>
            <a:pPr indent="-311150" lvl="0" marL="457200" rtl="0" algn="l">
              <a:lnSpc>
                <a:spcPct val="150000"/>
              </a:lnSpc>
              <a:spcBef>
                <a:spcPts val="0"/>
              </a:spcBef>
              <a:spcAft>
                <a:spcPts val="0"/>
              </a:spcAft>
              <a:buClr>
                <a:srgbClr val="000000"/>
              </a:buClr>
              <a:buSzPts val="1300"/>
              <a:buChar char="•"/>
            </a:pPr>
            <a:r>
              <a:rPr b="1" lang="en" sz="1300">
                <a:solidFill>
                  <a:srgbClr val="000000"/>
                </a:solidFill>
              </a:rPr>
              <a:t>Full FP32 weights + AMP:</a:t>
            </a:r>
            <a:r>
              <a:rPr lang="en" sz="1300">
                <a:solidFill>
                  <a:srgbClr val="000000"/>
                </a:solidFill>
              </a:rPr>
              <a:t> Prevents numerical instability at scale.</a:t>
            </a:r>
            <a:endParaRPr sz="1300">
              <a:solidFill>
                <a:srgbClr val="000000"/>
              </a:solidFill>
            </a:endParaRPr>
          </a:p>
        </p:txBody>
      </p:sp>
      <p:sp>
        <p:nvSpPr>
          <p:cNvPr id="676" name="Google Shape;676;p74"/>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5"/>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Post - </a:t>
            </a:r>
            <a:r>
              <a:rPr lang="en">
                <a:latin typeface="Roboto"/>
                <a:ea typeface="Roboto"/>
                <a:cs typeface="Roboto"/>
                <a:sym typeface="Roboto"/>
              </a:rPr>
              <a:t>Training</a:t>
            </a:r>
            <a:endParaRPr/>
          </a:p>
        </p:txBody>
      </p:sp>
      <p:sp>
        <p:nvSpPr>
          <p:cNvPr id="682" name="Google Shape;682;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6"/>
          <p:cNvSpPr txBox="1"/>
          <p:nvPr>
            <p:ph type="title"/>
          </p:nvPr>
        </p:nvSpPr>
        <p:spPr>
          <a:xfrm>
            <a:off x="285750" y="150541"/>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b="0" lang="en"/>
              <a:t>What are the technical details for post tuning ?</a:t>
            </a:r>
            <a:endParaRPr/>
          </a:p>
        </p:txBody>
      </p:sp>
      <p:pic>
        <p:nvPicPr>
          <p:cNvPr descr="A circular chart with different colored circles&#10;&#10;AI-generated content may be incorrect." id="688" name="Google Shape;688;p76"/>
          <p:cNvPicPr preferRelativeResize="0"/>
          <p:nvPr/>
        </p:nvPicPr>
        <p:blipFill rotWithShape="1">
          <a:blip r:embed="rId3">
            <a:alphaModFix/>
          </a:blip>
          <a:srcRect b="0" l="0" r="0" t="0"/>
          <a:stretch/>
        </p:blipFill>
        <p:spPr>
          <a:xfrm>
            <a:off x="-196" y="911612"/>
            <a:ext cx="3820358" cy="4228419"/>
          </a:xfrm>
          <a:prstGeom prst="rect">
            <a:avLst/>
          </a:prstGeom>
          <a:noFill/>
          <a:ln>
            <a:noFill/>
          </a:ln>
        </p:spPr>
      </p:pic>
      <p:graphicFrame>
        <p:nvGraphicFramePr>
          <p:cNvPr id="689" name="Google Shape;689;p76"/>
          <p:cNvGraphicFramePr/>
          <p:nvPr/>
        </p:nvGraphicFramePr>
        <p:xfrm>
          <a:off x="4373175" y="911600"/>
          <a:ext cx="3000000" cy="3000000"/>
        </p:xfrm>
        <a:graphic>
          <a:graphicData uri="http://schemas.openxmlformats.org/drawingml/2006/table">
            <a:tbl>
              <a:tblPr>
                <a:noFill/>
                <a:tableStyleId>{3E46CAC9-9B41-473D-B19D-2FD28A75F85C}</a:tableStyleId>
              </a:tblPr>
              <a:tblGrid>
                <a:gridCol w="869550"/>
                <a:gridCol w="3771225"/>
              </a:tblGrid>
              <a:tr h="64210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Input Data</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Combines PixMo (AskModelAnything, Points, Count, Docs, Clocks, CapQA) + 15+ academic datasets (VQA, ChartQA, DocVQA, etc.).</a:t>
                      </a:r>
                      <a:endParaRPr sz="1000">
                        <a:solidFill>
                          <a:schemeClr val="dk1"/>
                        </a:solidFill>
                        <a:latin typeface="Roboto"/>
                        <a:ea typeface="Roboto"/>
                        <a:cs typeface="Roboto"/>
                        <a:sym typeface="Roboto"/>
                      </a:endParaRPr>
                    </a:p>
                  </a:txBody>
                  <a:tcPr marT="91425" marB="91425" marR="91425" marL="91425"/>
                </a:tc>
              </a:tr>
              <a:tr h="61745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Optimizer</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AdamW (β = 0.9, 0.95; ε = 1e-6).</a:t>
                      </a:r>
                      <a:endParaRPr sz="1000">
                        <a:solidFill>
                          <a:schemeClr val="dk1"/>
                        </a:solidFill>
                        <a:latin typeface="Roboto"/>
                        <a:ea typeface="Roboto"/>
                        <a:cs typeface="Roboto"/>
                        <a:sym typeface="Roboto"/>
                      </a:endParaRPr>
                    </a:p>
                  </a:txBody>
                  <a:tcPr marT="91425" marB="91425" marR="91425" marL="91425"/>
                </a:tc>
              </a:tr>
              <a:tr h="61745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Epochs / Steps</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~4 epochs over PixMo-Cap (~22 K steps for 7B model).</a:t>
                      </a:r>
                      <a:endParaRPr sz="1000">
                        <a:solidFill>
                          <a:schemeClr val="dk1"/>
                        </a:solidFill>
                        <a:latin typeface="Roboto"/>
                        <a:ea typeface="Roboto"/>
                        <a:cs typeface="Roboto"/>
                        <a:sym typeface="Roboto"/>
                      </a:endParaRPr>
                    </a:p>
                  </a:txBody>
                  <a:tcPr marT="91425" marB="91425" marR="91425" marL="91425"/>
                </a:tc>
              </a:tr>
              <a:tr h="61745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Precision</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Mixed precision (AMP): activations → bfloat16; weights &amp; grad reduce → float32 (for stability).</a:t>
                      </a:r>
                      <a:endParaRPr sz="1000">
                        <a:solidFill>
                          <a:schemeClr val="dk1"/>
                        </a:solidFill>
                        <a:latin typeface="Roboto"/>
                        <a:ea typeface="Roboto"/>
                        <a:cs typeface="Roboto"/>
                        <a:sym typeface="Roboto"/>
                      </a:endParaRPr>
                    </a:p>
                  </a:txBody>
                  <a:tcPr marT="91425" marB="91425" marR="91425" marL="91425"/>
                </a:tc>
              </a:tr>
              <a:tr h="61745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Parallelization</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Fully Sharded Data Parallel (FSDP)</a:t>
                      </a:r>
                      <a:endParaRPr sz="1000">
                        <a:solidFill>
                          <a:schemeClr val="dk1"/>
                        </a:solidFill>
                        <a:latin typeface="Roboto"/>
                        <a:ea typeface="Roboto"/>
                        <a:cs typeface="Roboto"/>
                        <a:sym typeface="Roboto"/>
                      </a:endParaRPr>
                    </a:p>
                  </a:txBody>
                  <a:tcPr marT="91425" marB="91425" marR="91425" marL="91425"/>
                </a:tc>
              </a:tr>
              <a:tr h="617450">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Sampling rule: -</a:t>
                      </a:r>
                      <a:endParaRPr sz="1000">
                        <a:solidFill>
                          <a:schemeClr val="dk1"/>
                        </a:solidFill>
                        <a:latin typeface="Roboto"/>
                        <a:ea typeface="Roboto"/>
                        <a:cs typeface="Roboto"/>
                        <a:sym typeface="Roboto"/>
                      </a:endParaRPr>
                    </a:p>
                  </a:txBody>
                  <a:tcPr marT="91425" marB="91425" marR="91425" marL="91425"/>
                </a:tc>
                <a:tc>
                  <a:txBody>
                    <a:bodyPr/>
                    <a:lstStyle/>
                    <a:p>
                      <a:pPr indent="0" lvl="0" marL="0" marR="0" rtl="0" algn="l">
                        <a:lnSpc>
                          <a:spcPct val="90000"/>
                        </a:lnSpc>
                        <a:spcBef>
                          <a:spcPts val="0"/>
                        </a:spcBef>
                        <a:spcAft>
                          <a:spcPts val="0"/>
                        </a:spcAft>
                        <a:buNone/>
                      </a:pPr>
                      <a:r>
                        <a:rPr lang="en" sz="1000">
                          <a:solidFill>
                            <a:schemeClr val="dk1"/>
                          </a:solidFill>
                          <a:latin typeface="Roboto"/>
                          <a:ea typeface="Roboto"/>
                          <a:cs typeface="Roboto"/>
                          <a:sym typeface="Roboto"/>
                        </a:rPr>
                        <a:t>Proportional to √(dataset size) to avoid dominance by large synthetic sets.Pointing data heavily up-weighted.</a:t>
                      </a:r>
                      <a:endParaRPr sz="1000">
                        <a:solidFill>
                          <a:schemeClr val="dk1"/>
                        </a:solidFill>
                        <a:latin typeface="Roboto"/>
                        <a:ea typeface="Roboto"/>
                        <a:cs typeface="Roboto"/>
                        <a:sym typeface="Roboto"/>
                      </a:endParaRPr>
                    </a:p>
                  </a:txBody>
                  <a:tcPr marT="91425" marB="91425" marR="91425" marL="91425"/>
                </a:tc>
              </a:tr>
            </a:tbl>
          </a:graphicData>
        </a:graphic>
      </p:graphicFrame>
      <p:sp>
        <p:nvSpPr>
          <p:cNvPr id="690" name="Google Shape;690;p76"/>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7"/>
          <p:cNvSpPr txBox="1"/>
          <p:nvPr>
            <p:ph type="title"/>
          </p:nvPr>
        </p:nvSpPr>
        <p:spPr>
          <a:xfrm>
            <a:off x="0" y="38217"/>
            <a:ext cx="8572500" cy="761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are some other fine-tuning strategies? </a:t>
            </a:r>
            <a:endParaRPr/>
          </a:p>
        </p:txBody>
      </p:sp>
      <p:sp>
        <p:nvSpPr>
          <p:cNvPr id="696" name="Google Shape;696;p77"/>
          <p:cNvSpPr txBox="1"/>
          <p:nvPr>
            <p:ph idx="1" type="body"/>
          </p:nvPr>
        </p:nvSpPr>
        <p:spPr>
          <a:xfrm>
            <a:off x="40125" y="911600"/>
            <a:ext cx="4455600" cy="4231800"/>
          </a:xfrm>
          <a:prstGeom prst="rect">
            <a:avLst/>
          </a:prstGeom>
        </p:spPr>
        <p:txBody>
          <a:bodyPr anchorCtr="0" anchor="t" bIns="34275" lIns="68575" spcFirstLastPara="1" rIns="68575" wrap="square" tIns="34275">
            <a:normAutofit fontScale="62500" lnSpcReduction="10000"/>
          </a:bodyPr>
          <a:lstStyle/>
          <a:p>
            <a:pPr indent="0" lvl="0" marL="0" marR="0" rtl="0" algn="l">
              <a:lnSpc>
                <a:spcPct val="150000"/>
              </a:lnSpc>
              <a:spcBef>
                <a:spcPts val="800"/>
              </a:spcBef>
              <a:spcAft>
                <a:spcPts val="0"/>
              </a:spcAft>
              <a:buNone/>
            </a:pPr>
            <a:r>
              <a:rPr b="1" lang="en"/>
              <a:t>Probl</a:t>
            </a:r>
            <a:r>
              <a:rPr b="1" lang="en"/>
              <a:t>em: -</a:t>
            </a:r>
            <a:r>
              <a:rPr lang="en"/>
              <a:t>  When fine-tuning on 15+ different datasets (VQA, DocVQA, ChartQA, PixMo-Points, etc.), each dataset has different answer styles, different output formats, and different question tones. This was not done for Pixmo datasets !</a:t>
            </a:r>
            <a:endParaRPr/>
          </a:p>
          <a:p>
            <a:pPr indent="0" lvl="0" marL="0" marR="0" rtl="0" algn="l">
              <a:lnSpc>
                <a:spcPct val="150000"/>
              </a:lnSpc>
              <a:spcBef>
                <a:spcPts val="800"/>
              </a:spcBef>
              <a:spcAft>
                <a:spcPts val="0"/>
              </a:spcAft>
              <a:buNone/>
            </a:pPr>
            <a:r>
              <a:rPr b="1" lang="en"/>
              <a:t>If you train them together without separation: </a:t>
            </a:r>
            <a:r>
              <a:rPr lang="en"/>
              <a:t>The model might confuse formats (e.g., answering a chart question like a VQA question), or lose conversational tone because benchmark answers are short and mechanical.</a:t>
            </a:r>
            <a:br>
              <a:rPr lang="en"/>
            </a:br>
            <a:endParaRPr/>
          </a:p>
          <a:p>
            <a:pPr indent="0" lvl="0" marL="0" marR="0" rtl="0" algn="l">
              <a:lnSpc>
                <a:spcPct val="150000"/>
              </a:lnSpc>
              <a:spcBef>
                <a:spcPts val="800"/>
              </a:spcBef>
              <a:spcAft>
                <a:spcPts val="0"/>
              </a:spcAft>
              <a:buNone/>
            </a:pPr>
            <a:r>
              <a:rPr b="1" lang="en"/>
              <a:t>Solution</a:t>
            </a:r>
            <a:r>
              <a:rPr lang="en"/>
              <a:t> → Introduce lightweight text prefixes (“style tags”). These are short tokens inserted at the start of the input prompt,  telling the model what kind of data/task this example belongs </a:t>
            </a:r>
            <a:endParaRPr/>
          </a:p>
          <a:p>
            <a:pPr indent="0" lvl="0" marL="0" rtl="0" algn="ctr">
              <a:lnSpc>
                <a:spcPct val="115000"/>
              </a:lnSpc>
              <a:spcBef>
                <a:spcPts val="0"/>
              </a:spcBef>
              <a:spcAft>
                <a:spcPts val="0"/>
              </a:spcAft>
              <a:buNone/>
            </a:pPr>
            <a:r>
              <a:t/>
            </a:r>
            <a:endParaRPr b="1" sz="11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b="1" lang="en" sz="1600">
                <a:solidFill>
                  <a:srgbClr val="000000"/>
                </a:solidFill>
                <a:latin typeface="Arial"/>
                <a:ea typeface="Arial"/>
                <a:cs typeface="Arial"/>
                <a:sym typeface="Arial"/>
              </a:rPr>
              <a:t>Dataset: 			Example Input</a:t>
            </a:r>
            <a:endParaRPr b="1" sz="16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b="1" lang="en" sz="1600">
                <a:solidFill>
                  <a:srgbClr val="000000"/>
                </a:solidFill>
              </a:rPr>
              <a:t>VQA v2.0 			</a:t>
            </a:r>
            <a:r>
              <a:rPr lang="en" sz="1600">
                <a:solidFill>
                  <a:srgbClr val="188038"/>
                </a:solidFill>
              </a:rPr>
              <a:t>vqa2: What is the man holding?</a:t>
            </a:r>
            <a:endParaRPr sz="1600">
              <a:solidFill>
                <a:srgbClr val="188038"/>
              </a:solidFill>
            </a:endParaRPr>
          </a:p>
          <a:p>
            <a:pPr indent="0" lvl="0" marL="0" rtl="0" algn="l">
              <a:lnSpc>
                <a:spcPct val="150000"/>
              </a:lnSpc>
              <a:spcBef>
                <a:spcPts val="0"/>
              </a:spcBef>
              <a:spcAft>
                <a:spcPts val="0"/>
              </a:spcAft>
              <a:buNone/>
            </a:pPr>
            <a:r>
              <a:rPr b="1" lang="en" sz="1600">
                <a:solidFill>
                  <a:srgbClr val="000000"/>
                </a:solidFill>
              </a:rPr>
              <a:t>TextVQA 			</a:t>
            </a:r>
            <a:r>
              <a:rPr lang="en" sz="1600">
                <a:solidFill>
                  <a:srgbClr val="188038"/>
                </a:solidFill>
              </a:rPr>
              <a:t>textvqa: What does the sign say?</a:t>
            </a:r>
            <a:endParaRPr sz="1600">
              <a:solidFill>
                <a:srgbClr val="188038"/>
              </a:solidFill>
            </a:endParaRPr>
          </a:p>
          <a:p>
            <a:pPr indent="0" lvl="0" marL="0" rtl="0" algn="l">
              <a:lnSpc>
                <a:spcPct val="150000"/>
              </a:lnSpc>
              <a:spcBef>
                <a:spcPts val="0"/>
              </a:spcBef>
              <a:spcAft>
                <a:spcPts val="0"/>
              </a:spcAft>
              <a:buNone/>
            </a:pPr>
            <a:r>
              <a:rPr b="1" lang="en" sz="1600">
                <a:solidFill>
                  <a:srgbClr val="000000"/>
                </a:solidFill>
              </a:rPr>
              <a:t>ChartQA 			</a:t>
            </a:r>
            <a:r>
              <a:rPr lang="en" sz="1600">
                <a:solidFill>
                  <a:srgbClr val="188038"/>
                </a:solidFill>
              </a:rPr>
              <a:t>chartqa: What were the total sales in 2020?</a:t>
            </a:r>
            <a:endParaRPr/>
          </a:p>
        </p:txBody>
      </p:sp>
      <p:sp>
        <p:nvSpPr>
          <p:cNvPr id="697" name="Google Shape;697;p77"/>
          <p:cNvSpPr txBox="1"/>
          <p:nvPr/>
        </p:nvSpPr>
        <p:spPr>
          <a:xfrm>
            <a:off x="4942900" y="909450"/>
            <a:ext cx="4201200" cy="331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 sz="1300"/>
              <a:t>When Fine-tuning:- </a:t>
            </a:r>
            <a:endParaRPr b="1" sz="1300"/>
          </a:p>
          <a:p>
            <a:pPr indent="0" lvl="0" marL="0" rtl="0" algn="l">
              <a:lnSpc>
                <a:spcPct val="115000"/>
              </a:lnSpc>
              <a:spcBef>
                <a:spcPts val="1400"/>
              </a:spcBef>
              <a:spcAft>
                <a:spcPts val="0"/>
              </a:spcAft>
              <a:buNone/>
            </a:pPr>
            <a:r>
              <a:rPr b="1" lang="en" sz="1300"/>
              <a:t>Input sequence (simplified)</a:t>
            </a:r>
            <a:endParaRPr b="1" sz="1300"/>
          </a:p>
          <a:p>
            <a:pPr indent="0" lvl="0" marL="0" rtl="0" algn="l">
              <a:spcBef>
                <a:spcPts val="400"/>
              </a:spcBef>
              <a:spcAft>
                <a:spcPts val="0"/>
              </a:spcAft>
              <a:buNone/>
            </a:pPr>
            <a:r>
              <a:rPr lang="en" sz="1100">
                <a:solidFill>
                  <a:srgbClr val="188038"/>
                </a:solidFill>
                <a:latin typeface="Roboto Mono"/>
                <a:ea typeface="Roboto Mono"/>
                <a:cs typeface="Roboto Mono"/>
                <a:sym typeface="Roboto Mono"/>
              </a:rPr>
              <a:t>[IMG_START] ...vision tokens... [IMG_END]</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"chartqa:" "What" "was" "the" "sales" ... "?"</a:t>
            </a:r>
            <a:endParaRPr sz="1100">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sz="1100">
                <a:solidFill>
                  <a:srgbClr val="188038"/>
                </a:solidFill>
                <a:latin typeface="Roboto Mono"/>
                <a:ea typeface="Roboto Mono"/>
                <a:cs typeface="Roboto Mono"/>
                <a:sym typeface="Roboto Mono"/>
              </a:rPr>
              <a:t>→ model predicts "The", "sales", "were", "10", "billion", "."</a:t>
            </a:r>
            <a:endParaRPr sz="1100">
              <a:solidFill>
                <a:srgbClr val="188038"/>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100"/>
          </a:p>
          <a:p>
            <a:pPr indent="0" lvl="0" marL="0" rtl="0" algn="l">
              <a:lnSpc>
                <a:spcPct val="115000"/>
              </a:lnSpc>
              <a:spcBef>
                <a:spcPts val="1200"/>
              </a:spcBef>
              <a:spcAft>
                <a:spcPts val="0"/>
              </a:spcAft>
              <a:buNone/>
            </a:pPr>
            <a:r>
              <a:rPr b="1" lang="en" sz="1100"/>
              <a:t>For pointing:</a:t>
            </a:r>
            <a:endParaRPr b="1" sz="1100"/>
          </a:p>
          <a:p>
            <a:pPr indent="0" lvl="0" marL="0" rtl="0" algn="l">
              <a:lnSpc>
                <a:spcPct val="115000"/>
              </a:lnSpc>
              <a:spcBef>
                <a:spcPts val="1200"/>
              </a:spcBef>
              <a:spcAft>
                <a:spcPts val="0"/>
              </a:spcAft>
              <a:buNone/>
            </a:pPr>
            <a:r>
              <a:rPr lang="en" sz="1100">
                <a:solidFill>
                  <a:srgbClr val="188038"/>
                </a:solidFill>
                <a:latin typeface="Roboto Mono"/>
                <a:ea typeface="Roboto Mono"/>
                <a:cs typeface="Roboto Mono"/>
                <a:sym typeface="Roboto Mono"/>
              </a:rPr>
              <a:t>&lt;point x="42.3" y="55.1" alt="dog"&gt;dog&lt;/point&gt;</a:t>
            </a:r>
            <a:endParaRPr sz="1100">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sz="1100"/>
              <a:t>Model learns to </a:t>
            </a:r>
            <a:r>
              <a:rPr i="1" lang="en" sz="1100"/>
              <a:t>chain-of-thought count</a:t>
            </a:r>
            <a:r>
              <a:rPr lang="en" sz="1100"/>
              <a:t> by pointing sequentially.</a:t>
            </a:r>
            <a:br>
              <a:rPr lang="en" sz="1100"/>
            </a:br>
            <a:endParaRPr sz="1100"/>
          </a:p>
          <a:p>
            <a:pPr indent="0" lvl="0" marL="0" rtl="0" algn="l">
              <a:lnSpc>
                <a:spcPct val="115000"/>
              </a:lnSpc>
              <a:spcBef>
                <a:spcPts val="1200"/>
              </a:spcBef>
              <a:spcAft>
                <a:spcPts val="0"/>
              </a:spcAft>
              <a:buNone/>
            </a:pPr>
            <a:r>
              <a:t/>
            </a:r>
            <a:endParaRPr sz="1100">
              <a:solidFill>
                <a:srgbClr val="188038"/>
              </a:solidFill>
              <a:latin typeface="Roboto Mono"/>
              <a:ea typeface="Roboto Mono"/>
              <a:cs typeface="Roboto Mono"/>
              <a:sym typeface="Roboto Mono"/>
            </a:endParaRPr>
          </a:p>
        </p:txBody>
      </p:sp>
      <p:sp>
        <p:nvSpPr>
          <p:cNvPr id="698" name="Google Shape;698;p77"/>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78"/>
          <p:cNvSpPr txBox="1"/>
          <p:nvPr>
            <p:ph type="title"/>
          </p:nvPr>
        </p:nvSpPr>
        <p:spPr>
          <a:xfrm>
            <a:off x="40125" y="0"/>
            <a:ext cx="8882700" cy="738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are the key details from both the training phases ?</a:t>
            </a:r>
            <a:endParaRPr/>
          </a:p>
        </p:txBody>
      </p:sp>
      <p:pic>
        <p:nvPicPr>
          <p:cNvPr id="704" name="Google Shape;704;p78"/>
          <p:cNvPicPr preferRelativeResize="0"/>
          <p:nvPr/>
        </p:nvPicPr>
        <p:blipFill>
          <a:blip r:embed="rId3">
            <a:alphaModFix/>
          </a:blip>
          <a:stretch>
            <a:fillRect/>
          </a:stretch>
        </p:blipFill>
        <p:spPr>
          <a:xfrm>
            <a:off x="5126775" y="1017863"/>
            <a:ext cx="4017225" cy="1323125"/>
          </a:xfrm>
          <a:prstGeom prst="rect">
            <a:avLst/>
          </a:prstGeom>
          <a:noFill/>
          <a:ln>
            <a:noFill/>
          </a:ln>
        </p:spPr>
      </p:pic>
      <p:sp>
        <p:nvSpPr>
          <p:cNvPr id="705" name="Google Shape;705;p78"/>
          <p:cNvSpPr txBox="1"/>
          <p:nvPr/>
        </p:nvSpPr>
        <p:spPr>
          <a:xfrm>
            <a:off x="0" y="898700"/>
            <a:ext cx="4017300" cy="1251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Char char="●"/>
            </a:pPr>
            <a:r>
              <a:rPr lang="en" sz="1100"/>
              <a:t>All components (ViT, Connector, LLM) remain </a:t>
            </a:r>
            <a:r>
              <a:rPr b="1" lang="en" sz="1100"/>
              <a:t>trainable</a:t>
            </a:r>
            <a:r>
              <a:rPr lang="en" sz="1100"/>
              <a:t>, but with smaller LRs(during fine tuning) and higher LRs(during pre training)</a:t>
            </a:r>
            <a:endParaRPr sz="1100"/>
          </a:p>
          <a:p>
            <a:pPr indent="-298450" lvl="0" marL="457200" rtl="0" algn="l">
              <a:lnSpc>
                <a:spcPct val="115000"/>
              </a:lnSpc>
              <a:spcBef>
                <a:spcPts val="0"/>
              </a:spcBef>
              <a:spcAft>
                <a:spcPts val="0"/>
              </a:spcAft>
              <a:buSzPts val="1100"/>
              <a:buChar char="●"/>
            </a:pPr>
            <a:r>
              <a:rPr lang="en" sz="1100"/>
              <a:t>FSDP + AdamW + cosine decay (same setup) for pre and post training</a:t>
            </a:r>
            <a:br>
              <a:rPr lang="en" sz="1100"/>
            </a:br>
            <a:endParaRPr sz="1100"/>
          </a:p>
        </p:txBody>
      </p:sp>
      <p:graphicFrame>
        <p:nvGraphicFramePr>
          <p:cNvPr id="706" name="Google Shape;706;p78"/>
          <p:cNvGraphicFramePr/>
          <p:nvPr/>
        </p:nvGraphicFramePr>
        <p:xfrm>
          <a:off x="61900" y="2843075"/>
          <a:ext cx="3000000" cy="3000000"/>
        </p:xfrm>
        <a:graphic>
          <a:graphicData uri="http://schemas.openxmlformats.org/drawingml/2006/table">
            <a:tbl>
              <a:tblPr>
                <a:noFill/>
                <a:tableStyleId>{5FD3BF9E-E0C6-4EF7-BFF5-2EA69782736E}</a:tableStyleId>
              </a:tblPr>
              <a:tblGrid>
                <a:gridCol w="771525"/>
                <a:gridCol w="1914525"/>
                <a:gridCol w="1390650"/>
                <a:gridCol w="3133725"/>
                <a:gridCol w="1809750"/>
              </a:tblGrid>
              <a:tr h="190500">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Stage</a:t>
                      </a:r>
                      <a:endParaRPr b="1" sz="1100">
                        <a:latin typeface="Roboto"/>
                        <a:ea typeface="Roboto"/>
                        <a:cs typeface="Roboto"/>
                        <a:sym typeface="Roboto"/>
                      </a:endParaRPr>
                    </a:p>
                  </a:txBody>
                  <a:tcPr marT="91425" marB="91425" marR="91425" marL="91425"/>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Purpose</a:t>
                      </a:r>
                      <a:endParaRPr b="1" sz="1100">
                        <a:latin typeface="Roboto"/>
                        <a:ea typeface="Roboto"/>
                        <a:cs typeface="Roboto"/>
                        <a:sym typeface="Roboto"/>
                      </a:endParaRPr>
                    </a:p>
                  </a:txBody>
                  <a:tcPr marT="91425" marB="91425" marR="91425" marL="91425"/>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Data</a:t>
                      </a:r>
                      <a:endParaRPr b="1" sz="1100">
                        <a:latin typeface="Roboto"/>
                        <a:ea typeface="Roboto"/>
                        <a:cs typeface="Roboto"/>
                        <a:sym typeface="Roboto"/>
                      </a:endParaRPr>
                    </a:p>
                  </a:txBody>
                  <a:tcPr marT="91425" marB="91425" marR="91425" marL="91425"/>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Key Tricks</a:t>
                      </a:r>
                      <a:endParaRPr b="1" sz="1100">
                        <a:latin typeface="Roboto"/>
                        <a:ea typeface="Roboto"/>
                        <a:cs typeface="Roboto"/>
                        <a:sym typeface="Roboto"/>
                      </a:endParaRPr>
                    </a:p>
                  </a:txBody>
                  <a:tcPr marT="91425" marB="91425" marR="91425" marL="91425"/>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Output</a:t>
                      </a:r>
                      <a:endParaRPr b="1" sz="1100">
                        <a:latin typeface="Roboto"/>
                        <a:ea typeface="Roboto"/>
                        <a:cs typeface="Roboto"/>
                        <a:sym typeface="Roboto"/>
                      </a:endParaRPr>
                    </a:p>
                  </a:txBody>
                  <a:tcPr marT="91425" marB="91425" marR="91425" marL="91425"/>
                </a:tc>
              </a:tr>
              <a:tr h="361950">
                <a:tc>
                  <a:txBody>
                    <a:bodyPr/>
                    <a:lstStyle/>
                    <a:p>
                      <a:pPr indent="0" lvl="0" marL="0" rtl="0" algn="l">
                        <a:spcBef>
                          <a:spcPts val="0"/>
                        </a:spcBef>
                        <a:spcAft>
                          <a:spcPts val="0"/>
                        </a:spcAft>
                        <a:buNone/>
                      </a:pPr>
                      <a:r>
                        <a:rPr b="1" lang="en" sz="1100">
                          <a:latin typeface="Roboto"/>
                          <a:ea typeface="Roboto"/>
                          <a:cs typeface="Roboto"/>
                          <a:sym typeface="Roboto"/>
                        </a:rPr>
                        <a:t>Pre-Training</a:t>
                      </a:r>
                      <a:endParaRPr b="1"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Align vision &amp; language</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PixMo-Cap (dense captions)</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Length hints, overlap crops, text-only dropout, connector fast warmup</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Generates detailed image captions</a:t>
                      </a:r>
                      <a:endParaRPr sz="1100">
                        <a:latin typeface="Roboto"/>
                        <a:ea typeface="Roboto"/>
                        <a:cs typeface="Roboto"/>
                        <a:sym typeface="Roboto"/>
                      </a:endParaRPr>
                    </a:p>
                  </a:txBody>
                  <a:tcPr marT="91425" marB="91425" marR="91425" marL="91425"/>
                </a:tc>
              </a:tr>
              <a:tr h="361950">
                <a:tc>
                  <a:txBody>
                    <a:bodyPr/>
                    <a:lstStyle/>
                    <a:p>
                      <a:pPr indent="0" lvl="0" marL="0" rtl="0" algn="l">
                        <a:spcBef>
                          <a:spcPts val="0"/>
                        </a:spcBef>
                        <a:spcAft>
                          <a:spcPts val="0"/>
                        </a:spcAft>
                        <a:buNone/>
                      </a:pPr>
                      <a:r>
                        <a:rPr b="1" lang="en" sz="1100">
                          <a:latin typeface="Roboto"/>
                          <a:ea typeface="Roboto"/>
                          <a:cs typeface="Roboto"/>
                          <a:sym typeface="Roboto"/>
                        </a:rPr>
                        <a:t>Fine-Tuning</a:t>
                      </a:r>
                      <a:endParaRPr b="1"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Teach reasoning &amp; instruction following</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PixMo + academic datasets</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Style tags, multi-task batching, up-weight pointing</a:t>
                      </a:r>
                      <a:endParaRPr sz="11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100">
                          <a:latin typeface="Roboto"/>
                          <a:ea typeface="Roboto"/>
                          <a:cs typeface="Roboto"/>
                          <a:sym typeface="Roboto"/>
                        </a:rPr>
                        <a:t>Answers, counts, and points to objects</a:t>
                      </a:r>
                      <a:endParaRPr sz="1100">
                        <a:latin typeface="Roboto"/>
                        <a:ea typeface="Roboto"/>
                        <a:cs typeface="Roboto"/>
                        <a:sym typeface="Roboto"/>
                      </a:endParaRPr>
                    </a:p>
                  </a:txBody>
                  <a:tcPr marT="91425" marB="91425" marR="91425" marL="91425"/>
                </a:tc>
              </a:tr>
            </a:tbl>
          </a:graphicData>
        </a:graphic>
      </p:graphicFrame>
      <p:sp>
        <p:nvSpPr>
          <p:cNvPr id="707" name="Google Shape;707;p7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 screen shot of a computer&#10;&#10;AI-generated content may be incorrect." id="179" name="Google Shape;179;p34"/>
          <p:cNvPicPr preferRelativeResize="0"/>
          <p:nvPr/>
        </p:nvPicPr>
        <p:blipFill rotWithShape="1">
          <a:blip r:embed="rId3">
            <a:alphaModFix/>
          </a:blip>
          <a:srcRect b="0" l="0" r="0" t="0"/>
          <a:stretch/>
        </p:blipFill>
        <p:spPr>
          <a:xfrm>
            <a:off x="-2871" y="-758"/>
            <a:ext cx="5703422" cy="5145015"/>
          </a:xfrm>
          <a:prstGeom prst="rect">
            <a:avLst/>
          </a:prstGeom>
          <a:noFill/>
          <a:ln>
            <a:noFill/>
          </a:ln>
        </p:spPr>
      </p:pic>
      <p:sp>
        <p:nvSpPr>
          <p:cNvPr id="180" name="Google Shape;180;p34"/>
          <p:cNvSpPr txBox="1"/>
          <p:nvPr/>
        </p:nvSpPr>
        <p:spPr>
          <a:xfrm>
            <a:off x="5821680" y="2331720"/>
            <a:ext cx="3200400" cy="13157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Fig: - VLM Openness Comparison. We characterize the openness of VLMs based on two attributes (open weights, open data and code) across three model components (the VLM and its two pre-trained components, the LLM backbone and the vision encoder). In addition to open vs. closed, we use the ”distilled” label to indicate that the data used to train the VLM includes images and text generated by a different, proprietary VLM, meaning that the model cannot be reproduced without a dependency on the proprietary VLM.</a:t>
            </a:r>
            <a:endParaRPr sz="900">
              <a:solidFill>
                <a:schemeClr val="dk1"/>
              </a:solidFill>
              <a:latin typeface="Arial"/>
              <a:ea typeface="Arial"/>
              <a:cs typeface="Arial"/>
              <a:sym typeface="Arial"/>
            </a:endParaRPr>
          </a:p>
        </p:txBody>
      </p:sp>
      <p:sp>
        <p:nvSpPr>
          <p:cNvPr id="181" name="Google Shape;181;p34"/>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9"/>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Any Questions ?</a:t>
            </a:r>
            <a:endParaRPr/>
          </a:p>
        </p:txBody>
      </p:sp>
      <p:sp>
        <p:nvSpPr>
          <p:cNvPr id="713" name="Google Shape;713;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0"/>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Stage -4: - </a:t>
            </a:r>
            <a:r>
              <a:rPr lang="en">
                <a:latin typeface="Roboto"/>
                <a:ea typeface="Roboto"/>
                <a:cs typeface="Roboto"/>
                <a:sym typeface="Roboto"/>
              </a:rPr>
              <a:t>Evaluation </a:t>
            </a:r>
            <a:r>
              <a:rPr lang="en"/>
              <a:t>&amp; Discussions</a:t>
            </a:r>
            <a:endParaRPr/>
          </a:p>
        </p:txBody>
      </p:sp>
      <p:sp>
        <p:nvSpPr>
          <p:cNvPr id="719" name="Google Shape;719;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graphicFrame>
        <p:nvGraphicFramePr>
          <p:cNvPr id="724" name="Google Shape;724;p81"/>
          <p:cNvGraphicFramePr/>
          <p:nvPr/>
        </p:nvGraphicFramePr>
        <p:xfrm>
          <a:off x="-25" y="858500"/>
          <a:ext cx="3000000" cy="3000000"/>
        </p:xfrm>
        <a:graphic>
          <a:graphicData uri="http://schemas.openxmlformats.org/drawingml/2006/table">
            <a:tbl>
              <a:tblPr>
                <a:noFill/>
                <a:tableStyleId>{3E46CAC9-9B41-473D-B19D-2FD28A75F85C}</a:tableStyleId>
              </a:tblPr>
              <a:tblGrid>
                <a:gridCol w="483600"/>
                <a:gridCol w="1402075"/>
                <a:gridCol w="3174675"/>
                <a:gridCol w="2254875"/>
                <a:gridCol w="1828800"/>
              </a:tblGrid>
              <a:tr h="381000">
                <a:tc>
                  <a:txBody>
                    <a:bodyPr/>
                    <a:lstStyle/>
                    <a:p>
                      <a:pPr indent="0" lvl="0" marL="0" rtl="0" algn="ctr">
                        <a:lnSpc>
                          <a:spcPct val="115000"/>
                        </a:lnSpc>
                        <a:spcBef>
                          <a:spcPts val="0"/>
                        </a:spcBef>
                        <a:spcAft>
                          <a:spcPts val="0"/>
                        </a:spcAft>
                        <a:buNone/>
                      </a:pPr>
                      <a:r>
                        <a:rPr b="1" lang="en" sz="1100"/>
                        <a:t>#</a:t>
                      </a:r>
                      <a:endParaRPr b="1" sz="1100"/>
                    </a:p>
                  </a:txBody>
                  <a:tcPr marT="91425" marB="91425" marR="91425" marL="91425"/>
                </a:tc>
                <a:tc>
                  <a:txBody>
                    <a:bodyPr/>
                    <a:lstStyle/>
                    <a:p>
                      <a:pPr indent="0" lvl="0" marL="0" rtl="0" algn="l">
                        <a:lnSpc>
                          <a:spcPct val="115000"/>
                        </a:lnSpc>
                        <a:spcBef>
                          <a:spcPts val="0"/>
                        </a:spcBef>
                        <a:spcAft>
                          <a:spcPts val="0"/>
                        </a:spcAft>
                        <a:buNone/>
                      </a:pPr>
                      <a:r>
                        <a:rPr b="1" lang="en" sz="1100"/>
                        <a:t>Benchmark</a:t>
                      </a:r>
                      <a:endParaRPr b="1" sz="1100"/>
                    </a:p>
                  </a:txBody>
                  <a:tcPr marT="91425" marB="91425" marR="91425" marL="91425"/>
                </a:tc>
                <a:tc>
                  <a:txBody>
                    <a:bodyPr/>
                    <a:lstStyle/>
                    <a:p>
                      <a:pPr indent="0" lvl="0" marL="0" rtl="0" algn="l">
                        <a:lnSpc>
                          <a:spcPct val="115000"/>
                        </a:lnSpc>
                        <a:spcBef>
                          <a:spcPts val="0"/>
                        </a:spcBef>
                        <a:spcAft>
                          <a:spcPts val="0"/>
                        </a:spcAft>
                        <a:buNone/>
                      </a:pPr>
                      <a:r>
                        <a:rPr b="1" lang="en" sz="1100"/>
                        <a:t>What It Is</a:t>
                      </a:r>
                      <a:endParaRPr b="1" sz="1100"/>
                    </a:p>
                  </a:txBody>
                  <a:tcPr marT="91425" marB="91425" marR="91425" marL="91425"/>
                </a:tc>
                <a:tc>
                  <a:txBody>
                    <a:bodyPr/>
                    <a:lstStyle/>
                    <a:p>
                      <a:pPr indent="0" lvl="0" marL="0" rtl="0" algn="l">
                        <a:lnSpc>
                          <a:spcPct val="115000"/>
                        </a:lnSpc>
                        <a:spcBef>
                          <a:spcPts val="0"/>
                        </a:spcBef>
                        <a:spcAft>
                          <a:spcPts val="0"/>
                        </a:spcAft>
                        <a:buNone/>
                      </a:pPr>
                      <a:r>
                        <a:rPr b="1" lang="en" sz="1100"/>
                        <a:t>Skill Tested</a:t>
                      </a:r>
                      <a:endParaRPr b="1" sz="1100"/>
                    </a:p>
                  </a:txBody>
                  <a:tcPr marT="91425" marB="91425" marR="91425" marL="91425"/>
                </a:tc>
                <a:tc>
                  <a:txBody>
                    <a:bodyPr/>
                    <a:lstStyle/>
                    <a:p>
                      <a:pPr indent="0" lvl="0" marL="0" rtl="0" algn="l">
                        <a:lnSpc>
                          <a:spcPct val="115000"/>
                        </a:lnSpc>
                        <a:spcBef>
                          <a:spcPts val="0"/>
                        </a:spcBef>
                        <a:spcAft>
                          <a:spcPts val="0"/>
                        </a:spcAft>
                        <a:buNone/>
                      </a:pPr>
                      <a:r>
                        <a:rPr b="1" lang="en" sz="1100"/>
                        <a:t>Example Question</a:t>
                      </a:r>
                      <a:endParaRPr b="1" sz="11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1</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AI2D — Science Diagrams</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Multiple-choice questions about science diagrams (arrows, labels, parts, flows).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Diagram reading; spatial and semantic relations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“Which arrow shows heat flow?”</a:t>
                      </a:r>
                      <a:endParaRPr sz="9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2</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ChartQA — Charts &amp; Plots</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Question answering over bar, line, and pie charts.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OCR; numerical reading; basic arithmetic/aggregation</a:t>
                      </a:r>
                      <a:endParaRPr sz="900"/>
                    </a:p>
                  </a:txBody>
                  <a:tcPr marT="91425" marB="91425" marR="91425" marL="91425"/>
                </a:tc>
                <a:tc>
                  <a:txBody>
                    <a:bodyPr/>
                    <a:lstStyle/>
                    <a:p>
                      <a:pPr indent="0" lvl="0" marL="0" rtl="0" algn="l">
                        <a:lnSpc>
                          <a:spcPct val="115000"/>
                        </a:lnSpc>
                        <a:spcBef>
                          <a:spcPts val="0"/>
                        </a:spcBef>
                        <a:spcAft>
                          <a:spcPts val="0"/>
                        </a:spcAft>
                        <a:buNone/>
                      </a:pPr>
                      <a:r>
                        <a:rPr lang="en" sz="900"/>
                        <a:t>“What is the 2019 sales for Europe?”</a:t>
                      </a:r>
                      <a:endParaRPr sz="9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3</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VQA v2.0 — Everyday Photos</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Visual question answering on natural images with short answers.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General visual understanding; commonsense reasoning</a:t>
                      </a:r>
                      <a:endParaRPr sz="900"/>
                    </a:p>
                  </a:txBody>
                  <a:tcPr marT="91425" marB="91425" marR="91425" marL="91425"/>
                </a:tc>
                <a:tc>
                  <a:txBody>
                    <a:bodyPr/>
                    <a:lstStyle/>
                    <a:p>
                      <a:pPr indent="0" lvl="0" marL="0" rtl="0" algn="l">
                        <a:lnSpc>
                          <a:spcPct val="115000"/>
                        </a:lnSpc>
                        <a:spcBef>
                          <a:spcPts val="0"/>
                        </a:spcBef>
                        <a:spcAft>
                          <a:spcPts val="0"/>
                        </a:spcAft>
                        <a:buNone/>
                      </a:pPr>
                      <a:r>
                        <a:rPr lang="en" sz="900"/>
                        <a:t>“What color is the bus?”</a:t>
                      </a:r>
                      <a:endParaRPr sz="9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4</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DocVQA — Documents (Scans, Forms)</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QA on document images such as forms, receipts, and pages.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OCR; layout and document structure understanding</a:t>
                      </a:r>
                      <a:endParaRPr sz="900"/>
                    </a:p>
                  </a:txBody>
                  <a:tcPr marT="91425" marB="91425" marR="91425" marL="91425"/>
                </a:tc>
                <a:tc>
                  <a:txBody>
                    <a:bodyPr/>
                    <a:lstStyle/>
                    <a:p>
                      <a:pPr indent="0" lvl="0" marL="0" rtl="0" algn="l">
                        <a:lnSpc>
                          <a:spcPct val="115000"/>
                        </a:lnSpc>
                        <a:spcBef>
                          <a:spcPts val="0"/>
                        </a:spcBef>
                        <a:spcAft>
                          <a:spcPts val="0"/>
                        </a:spcAft>
                        <a:buNone/>
                      </a:pPr>
                      <a:r>
                        <a:rPr lang="en" sz="900"/>
                        <a:t>“What is the total due?”</a:t>
                      </a:r>
                      <a:endParaRPr sz="9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5</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InfoQA — Infographics</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QA over infographic-style visuals mixing text and images.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OCR; reasoning over mixed text and visual elements</a:t>
                      </a:r>
                      <a:endParaRPr sz="900"/>
                    </a:p>
                  </a:txBody>
                  <a:tcPr marT="91425" marB="91425" marR="91425" marL="91425"/>
                </a:tc>
                <a:tc>
                  <a:txBody>
                    <a:bodyPr/>
                    <a:lstStyle/>
                    <a:p>
                      <a:pPr indent="0" lvl="0" marL="0" rtl="0" algn="l">
                        <a:lnSpc>
                          <a:spcPct val="115000"/>
                        </a:lnSpc>
                        <a:spcBef>
                          <a:spcPts val="0"/>
                        </a:spcBef>
                        <a:spcAft>
                          <a:spcPts val="0"/>
                        </a:spcAft>
                        <a:buNone/>
                      </a:pPr>
                      <a:r>
                        <a:rPr lang="en" sz="900"/>
                        <a:t>“According to the infographic, which country leads in X?”</a:t>
                      </a:r>
                      <a:endParaRPr sz="900"/>
                    </a:p>
                  </a:txBody>
                  <a:tcPr marT="91425" marB="91425" marR="91425" marL="91425"/>
                </a:tc>
              </a:tr>
              <a:tr h="381000">
                <a:tc>
                  <a:txBody>
                    <a:bodyPr/>
                    <a:lstStyle/>
                    <a:p>
                      <a:pPr indent="0" lvl="0" marL="0" rtl="0" algn="ctr">
                        <a:lnSpc>
                          <a:spcPct val="115000"/>
                        </a:lnSpc>
                        <a:spcBef>
                          <a:spcPts val="0"/>
                        </a:spcBef>
                        <a:spcAft>
                          <a:spcPts val="0"/>
                        </a:spcAft>
                        <a:buNone/>
                      </a:pPr>
                      <a:r>
                        <a:rPr b="1" lang="en" sz="1000"/>
                        <a:t>6</a:t>
                      </a:r>
                      <a:endParaRPr b="1" sz="1000"/>
                    </a:p>
                  </a:txBody>
                  <a:tcPr marT="91425" marB="91425" marR="91425" marL="91425"/>
                </a:tc>
                <a:tc>
                  <a:txBody>
                    <a:bodyPr/>
                    <a:lstStyle/>
                    <a:p>
                      <a:pPr indent="0" lvl="0" marL="0" rtl="0" algn="l">
                        <a:lnSpc>
                          <a:spcPct val="115000"/>
                        </a:lnSpc>
                        <a:spcBef>
                          <a:spcPts val="0"/>
                        </a:spcBef>
                        <a:spcAft>
                          <a:spcPts val="0"/>
                        </a:spcAft>
                        <a:buNone/>
                      </a:pPr>
                      <a:r>
                        <a:rPr b="1" lang="en" sz="1000"/>
                        <a:t>TextVQA — Reading Text in the Wild</a:t>
                      </a:r>
                      <a:endParaRPr b="1" sz="1000"/>
                    </a:p>
                  </a:txBody>
                  <a:tcPr marT="91425" marB="91425" marR="91425" marL="91425"/>
                </a:tc>
                <a:tc>
                  <a:txBody>
                    <a:bodyPr/>
                    <a:lstStyle/>
                    <a:p>
                      <a:pPr indent="0" lvl="0" marL="0" rtl="0" algn="l">
                        <a:lnSpc>
                          <a:spcPct val="115000"/>
                        </a:lnSpc>
                        <a:spcBef>
                          <a:spcPts val="0"/>
                        </a:spcBef>
                        <a:spcAft>
                          <a:spcPts val="0"/>
                        </a:spcAft>
                        <a:buNone/>
                      </a:pPr>
                      <a:r>
                        <a:rPr lang="en" sz="900"/>
                        <a:t>QA on natural photos where recognizing text is essential.</a:t>
                      </a:r>
                      <a:endParaRPr sz="900"/>
                    </a:p>
                  </a:txBody>
                  <a:tcPr marT="91425" marB="91425" marR="91425" marL="91425"/>
                </a:tc>
                <a:tc>
                  <a:txBody>
                    <a:bodyPr/>
                    <a:lstStyle/>
                    <a:p>
                      <a:pPr indent="0" lvl="0" marL="0" rtl="0" algn="l">
                        <a:lnSpc>
                          <a:spcPct val="115000"/>
                        </a:lnSpc>
                        <a:spcBef>
                          <a:spcPts val="0"/>
                        </a:spcBef>
                        <a:spcAft>
                          <a:spcPts val="0"/>
                        </a:spcAft>
                        <a:buNone/>
                      </a:pPr>
                      <a:r>
                        <a:rPr lang="en" sz="900"/>
                        <a:t>Scene text detection, recognition, and grounding</a:t>
                      </a:r>
                      <a:endParaRPr sz="900"/>
                    </a:p>
                  </a:txBody>
                  <a:tcPr marT="91425" marB="91425" marR="91425" marL="91425"/>
                </a:tc>
                <a:tc>
                  <a:txBody>
                    <a:bodyPr/>
                    <a:lstStyle/>
                    <a:p>
                      <a:pPr indent="0" lvl="0" marL="0" rtl="0" algn="l">
                        <a:lnSpc>
                          <a:spcPct val="115000"/>
                        </a:lnSpc>
                        <a:spcBef>
                          <a:spcPts val="0"/>
                        </a:spcBef>
                        <a:spcAft>
                          <a:spcPts val="0"/>
                        </a:spcAft>
                        <a:buNone/>
                      </a:pPr>
                      <a:r>
                        <a:rPr lang="en" sz="900"/>
                        <a:t>“What does the street sign say?”</a:t>
                      </a:r>
                      <a:endParaRPr sz="900"/>
                    </a:p>
                  </a:txBody>
                  <a:tcPr marT="91425" marB="91425" marR="91425" marL="91425"/>
                </a:tc>
              </a:tr>
            </a:tbl>
          </a:graphicData>
        </a:graphic>
      </p:graphicFrame>
      <p:sp>
        <p:nvSpPr>
          <p:cNvPr id="725" name="Google Shape;725;p81"/>
          <p:cNvSpPr txBox="1"/>
          <p:nvPr>
            <p:ph idx="4294967295"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is the point of that Benchmark ? </a:t>
            </a:r>
            <a:endParaRPr/>
          </a:p>
        </p:txBody>
      </p:sp>
      <p:sp>
        <p:nvSpPr>
          <p:cNvPr id="726" name="Google Shape;726;p81"/>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graphicFrame>
        <p:nvGraphicFramePr>
          <p:cNvPr id="731" name="Google Shape;731;p82"/>
          <p:cNvGraphicFramePr/>
          <p:nvPr/>
        </p:nvGraphicFramePr>
        <p:xfrm>
          <a:off x="-25" y="697550"/>
          <a:ext cx="3000000" cy="3000000"/>
        </p:xfrm>
        <a:graphic>
          <a:graphicData uri="http://schemas.openxmlformats.org/drawingml/2006/table">
            <a:tbl>
              <a:tblPr>
                <a:noFill/>
                <a:tableStyleId>{3E46CAC9-9B41-473D-B19D-2FD28A75F85C}</a:tableStyleId>
              </a:tblPr>
              <a:tblGrid>
                <a:gridCol w="483575"/>
                <a:gridCol w="1402075"/>
                <a:gridCol w="3174675"/>
                <a:gridCol w="2254875"/>
                <a:gridCol w="1828800"/>
              </a:tblGrid>
              <a:tr h="317525">
                <a:tc>
                  <a:txBody>
                    <a:bodyPr/>
                    <a:lstStyle/>
                    <a:p>
                      <a:pPr indent="0" lvl="0" marL="0" rtl="0" algn="ctr">
                        <a:lnSpc>
                          <a:spcPct val="115000"/>
                        </a:lnSpc>
                        <a:spcBef>
                          <a:spcPts val="0"/>
                        </a:spcBef>
                        <a:spcAft>
                          <a:spcPts val="0"/>
                        </a:spcAft>
                        <a:buNone/>
                      </a:pPr>
                      <a:r>
                        <a:rPr b="1" lang="en" sz="1100"/>
                        <a:t>#</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t>Benchmark</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t>What It Is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t>Skill Tested</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t>Example Question</a:t>
                      </a:r>
                      <a:endParaRPr b="1" sz="1100"/>
                    </a:p>
                  </a:txBody>
                  <a:tcPr marT="91425" marB="91425" marR="91425" marL="91425">
                    <a:lnB cap="flat" cmpd="sng" w="9525">
                      <a:solidFill>
                        <a:srgbClr val="9E9E9E"/>
                      </a:solidFill>
                      <a:prstDash val="solid"/>
                      <a:round/>
                      <a:headEnd len="sm" w="sm" type="none"/>
                      <a:tailEnd len="sm" w="sm" type="none"/>
                    </a:lnB>
                  </a:tcPr>
                </a:tc>
              </a:tr>
              <a:tr h="613400">
                <a:tc>
                  <a:txBody>
                    <a:bodyPr/>
                    <a:lstStyle/>
                    <a:p>
                      <a:pPr indent="0" lvl="0" marL="0" rtl="0" algn="ctr">
                        <a:lnSpc>
                          <a:spcPct val="115000"/>
                        </a:lnSpc>
                        <a:spcBef>
                          <a:spcPts val="0"/>
                        </a:spcBef>
                        <a:spcAft>
                          <a:spcPts val="0"/>
                        </a:spcAft>
                        <a:buNone/>
                      </a:pPr>
                      <a:r>
                        <a:rPr b="1" lang="en" sz="1100"/>
                        <a:t>7</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RealWorldQA — Zero-shot Natural Photos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QA on diverse, real-world images unseen in training.</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Zero-shot generalization; robust visual understanding</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“Is the person wearing a helmet?”</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3400">
                <a:tc>
                  <a:txBody>
                    <a:bodyPr/>
                    <a:lstStyle/>
                    <a:p>
                      <a:pPr indent="0" lvl="0" marL="0" rtl="0" algn="ctr">
                        <a:lnSpc>
                          <a:spcPct val="115000"/>
                        </a:lnSpc>
                        <a:spcBef>
                          <a:spcPts val="0"/>
                        </a:spcBef>
                        <a:spcAft>
                          <a:spcPts val="0"/>
                        </a:spcAft>
                        <a:buNone/>
                      </a:pPr>
                      <a:r>
                        <a:rPr b="1" lang="en" sz="1100"/>
                        <a:t>8</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MMMU — Multi-Domain Reasoning</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Academic-style reasoning tasks across many subjects.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Multi-step reasoning with images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“Given the labeled circuit, which bulb is brightest?”</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3400">
                <a:tc>
                  <a:txBody>
                    <a:bodyPr/>
                    <a:lstStyle/>
                    <a:p>
                      <a:pPr indent="0" lvl="0" marL="0" rtl="0" algn="ctr">
                        <a:lnSpc>
                          <a:spcPct val="115000"/>
                        </a:lnSpc>
                        <a:spcBef>
                          <a:spcPts val="0"/>
                        </a:spcBef>
                        <a:spcAft>
                          <a:spcPts val="0"/>
                        </a:spcAft>
                        <a:buNone/>
                      </a:pPr>
                      <a:r>
                        <a:rPr b="1" lang="en" sz="1100"/>
                        <a:t>9</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MathVista — Visual Math Reasoning</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Math problems involving visual diagrams or figures.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Math reasoning; geometry; multi-step logic</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“What is the angle at point B?”</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3400">
                <a:tc>
                  <a:txBody>
                    <a:bodyPr/>
                    <a:lstStyle/>
                    <a:p>
                      <a:pPr indent="0" lvl="0" marL="0" rtl="0" algn="ctr">
                        <a:lnSpc>
                          <a:spcPct val="115000"/>
                        </a:lnSpc>
                        <a:spcBef>
                          <a:spcPts val="0"/>
                        </a:spcBef>
                        <a:spcAft>
                          <a:spcPts val="0"/>
                        </a:spcAft>
                        <a:buNone/>
                      </a:pPr>
                      <a:r>
                        <a:rPr b="1" lang="en" sz="1100"/>
                        <a:t>10</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CountBenchQA — Counting in Images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Counting objects in natural or cluttered scenes.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Object counting; grounding</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“How many red chairs are there?”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2750">
                <a:tc>
                  <a:txBody>
                    <a:bodyPr/>
                    <a:lstStyle/>
                    <a:p>
                      <a:pPr indent="0" lvl="0" marL="0" rtl="0" algn="ctr">
                        <a:lnSpc>
                          <a:spcPct val="115000"/>
                        </a:lnSpc>
                        <a:spcBef>
                          <a:spcPts val="0"/>
                        </a:spcBef>
                        <a:spcAft>
                          <a:spcPts val="0"/>
                        </a:spcAft>
                        <a:buNone/>
                      </a:pPr>
                      <a:r>
                        <a:rPr b="1" lang="en" sz="1100"/>
                        <a:t>11</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PixMo-Count — Hard Counting</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 more difficult counting benchmark with messy, real scenes.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Robust counting; localization under noise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“Count the people wearing helmets.”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71475">
                <a:tc>
                  <a:txBody>
                    <a:bodyPr/>
                    <a:lstStyle/>
                    <a:p>
                      <a:pPr indent="0" lvl="0" marL="0" rtl="0" algn="ctr">
                        <a:lnSpc>
                          <a:spcPct val="115000"/>
                        </a:lnSpc>
                        <a:spcBef>
                          <a:spcPts val="0"/>
                        </a:spcBef>
                        <a:spcAft>
                          <a:spcPts val="0"/>
                        </a:spcAft>
                        <a:buNone/>
                      </a:pPr>
                      <a:r>
                        <a:rPr b="1" lang="en" sz="1100"/>
                        <a:t>12</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Human Preference (Elo)</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Human evaluation via pairwise preference comparisons (~15k prompts, ~870 raters).</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Overall multimodal answer quality and alignment with human judgment</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“Which model gave a better explanation?”</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32" name="Google Shape;732;p82"/>
          <p:cNvSpPr txBox="1"/>
          <p:nvPr>
            <p:ph idx="4294967295"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is the point of that Benchmark(contd.) ? </a:t>
            </a:r>
            <a:endParaRPr/>
          </a:p>
        </p:txBody>
      </p:sp>
      <p:sp>
        <p:nvSpPr>
          <p:cNvPr id="733" name="Google Shape;733;p82"/>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83"/>
          <p:cNvPicPr preferRelativeResize="0"/>
          <p:nvPr/>
        </p:nvPicPr>
        <p:blipFill rotWithShape="1">
          <a:blip r:embed="rId3">
            <a:alphaModFix/>
          </a:blip>
          <a:srcRect b="0" l="0" r="0" t="0"/>
          <a:stretch/>
        </p:blipFill>
        <p:spPr>
          <a:xfrm>
            <a:off x="-3452" y="0"/>
            <a:ext cx="6196918" cy="5143501"/>
          </a:xfrm>
          <a:prstGeom prst="rect">
            <a:avLst/>
          </a:prstGeom>
          <a:noFill/>
          <a:ln>
            <a:noFill/>
          </a:ln>
        </p:spPr>
      </p:pic>
      <p:sp>
        <p:nvSpPr>
          <p:cNvPr id="739" name="Google Shape;739;p83"/>
          <p:cNvSpPr txBox="1"/>
          <p:nvPr/>
        </p:nvSpPr>
        <p:spPr>
          <a:xfrm>
            <a:off x="6484950" y="2571742"/>
            <a:ext cx="2385000" cy="187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Table 1. We present academic benchmark results for 10 common datasets, plus a new counting benchmark, PixMo-Count, which features more challenging natural images than CountBenchQA. We categorize models into four groups: (top) proprietary models accessible only via API calls, (upper middle) models with released weights but closed data, (lower middle) models with released weights and training data (noting some of these use distillation (†) from proprietary VLMs via synthetic data), and (bottom) the Molmo family of models.</a:t>
            </a:r>
            <a:endParaRPr sz="900">
              <a:solidFill>
                <a:schemeClr val="dk1"/>
              </a:solidFill>
              <a:latin typeface="Arial"/>
              <a:ea typeface="Arial"/>
              <a:cs typeface="Arial"/>
              <a:sym typeface="Arial"/>
            </a:endParaRPr>
          </a:p>
        </p:txBody>
      </p:sp>
      <p:sp>
        <p:nvSpPr>
          <p:cNvPr id="740" name="Google Shape;740;p83"/>
          <p:cNvSpPr txBox="1"/>
          <p:nvPr>
            <p:ph idx="4294967295" type="title"/>
          </p:nvPr>
        </p:nvSpPr>
        <p:spPr>
          <a:xfrm>
            <a:off x="6553950" y="919875"/>
            <a:ext cx="2087700" cy="76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A7934B"/>
              </a:buClr>
              <a:buSzPct val="100000"/>
              <a:buFont typeface="Roboto"/>
              <a:buNone/>
            </a:pPr>
            <a:r>
              <a:rPr lang="en"/>
              <a:t>What did we achieve ?</a:t>
            </a:r>
            <a:endParaRPr/>
          </a:p>
        </p:txBody>
      </p:sp>
      <p:sp>
        <p:nvSpPr>
          <p:cNvPr id="741" name="Google Shape;741;p83"/>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4"/>
          <p:cNvSpPr txBox="1"/>
          <p:nvPr>
            <p:ph idx="1" type="body"/>
          </p:nvPr>
        </p:nvSpPr>
        <p:spPr>
          <a:xfrm>
            <a:off x="213200" y="911600"/>
            <a:ext cx="2892300" cy="39429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Overall Performance</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b="1" lang="en" sz="1100">
                <a:solidFill>
                  <a:srgbClr val="000000"/>
                </a:solidFill>
                <a:latin typeface="Arial"/>
                <a:ea typeface="Arial"/>
                <a:cs typeface="Arial"/>
                <a:sym typeface="Arial"/>
              </a:rPr>
              <a:t>Molmo-72B</a:t>
            </a:r>
            <a:r>
              <a:rPr lang="en" sz="1100">
                <a:solidFill>
                  <a:srgbClr val="000000"/>
                </a:solidFill>
                <a:latin typeface="Arial"/>
                <a:ea typeface="Arial"/>
                <a:cs typeface="Arial"/>
                <a:sym typeface="Arial"/>
              </a:rPr>
              <a:t> ranks </a:t>
            </a:r>
            <a:r>
              <a:rPr b="1" lang="en" sz="1100">
                <a:solidFill>
                  <a:srgbClr val="000000"/>
                </a:solidFill>
                <a:latin typeface="Arial"/>
                <a:ea typeface="Arial"/>
                <a:cs typeface="Arial"/>
                <a:sym typeface="Arial"/>
              </a:rPr>
              <a:t>#2 overall</a:t>
            </a:r>
            <a:r>
              <a:rPr lang="en" sz="1100">
                <a:solidFill>
                  <a:srgbClr val="000000"/>
                </a:solidFill>
                <a:latin typeface="Arial"/>
                <a:ea typeface="Arial"/>
                <a:cs typeface="Arial"/>
                <a:sym typeface="Arial"/>
              </a:rPr>
              <a:t> (just behind GPT-4o) → Beats </a:t>
            </a:r>
            <a:r>
              <a:rPr b="1" lang="en" sz="1100">
                <a:solidFill>
                  <a:srgbClr val="000000"/>
                </a:solidFill>
                <a:latin typeface="Arial"/>
                <a:ea typeface="Arial"/>
                <a:cs typeface="Arial"/>
                <a:sym typeface="Arial"/>
              </a:rPr>
              <a:t>Gemini 1.5 Pro</a:t>
            </a:r>
            <a:r>
              <a:rPr lang="en" sz="1100">
                <a:solidFill>
                  <a:srgbClr val="000000"/>
                </a:solidFill>
                <a:latin typeface="Arial"/>
                <a:ea typeface="Arial"/>
                <a:cs typeface="Arial"/>
                <a:sym typeface="Arial"/>
              </a:rPr>
              <a:t>, </a:t>
            </a:r>
            <a:r>
              <a:rPr b="1" lang="en" sz="1100">
                <a:solidFill>
                  <a:srgbClr val="000000"/>
                </a:solidFill>
                <a:latin typeface="Arial"/>
                <a:ea typeface="Arial"/>
                <a:cs typeface="Arial"/>
                <a:sym typeface="Arial"/>
              </a:rPr>
              <a:t>Gemini 1.5 Flash</a:t>
            </a:r>
            <a:r>
              <a:rPr lang="en" sz="1100">
                <a:solidFill>
                  <a:srgbClr val="000000"/>
                </a:solidFill>
                <a:latin typeface="Arial"/>
                <a:ea typeface="Arial"/>
                <a:cs typeface="Arial"/>
                <a:sym typeface="Arial"/>
              </a:rPr>
              <a:t>, and </a:t>
            </a:r>
            <a:r>
              <a:rPr b="1" lang="en" sz="1100">
                <a:solidFill>
                  <a:srgbClr val="000000"/>
                </a:solidFill>
                <a:latin typeface="Arial"/>
                <a:ea typeface="Arial"/>
                <a:cs typeface="Arial"/>
                <a:sym typeface="Arial"/>
              </a:rPr>
              <a:t>Claude 3.5 Sonnet</a:t>
            </a:r>
            <a:r>
              <a:rPr lang="en" sz="1100">
                <a:solidFill>
                  <a:srgbClr val="000000"/>
                </a:solidFill>
                <a:latin typeface="Arial"/>
                <a:ea typeface="Arial"/>
                <a:cs typeface="Arial"/>
                <a:sym typeface="Arial"/>
              </a:rPr>
              <a:t>.</a:t>
            </a:r>
            <a:r>
              <a:rPr b="1" lang="en" sz="1100">
                <a:solidFill>
                  <a:srgbClr val="000000"/>
                </a:solidFill>
                <a:latin typeface="Arial"/>
                <a:ea typeface="Arial"/>
                <a:cs typeface="Arial"/>
                <a:sym typeface="Arial"/>
              </a:rPr>
              <a:t>(Elo ranking)</a:t>
            </a:r>
            <a:endParaRPr b="1" sz="1100">
              <a:solidFill>
                <a:srgbClr val="000000"/>
              </a:solidFill>
              <a:latin typeface="Arial"/>
              <a:ea typeface="Arial"/>
              <a:cs typeface="Arial"/>
              <a:sym typeface="Arial"/>
            </a:endParaRPr>
          </a:p>
          <a:p>
            <a:pPr indent="0" lvl="0" marL="457200" rtl="0" algn="l">
              <a:lnSpc>
                <a:spcPct val="115000"/>
              </a:lnSpc>
              <a:spcBef>
                <a:spcPts val="1200"/>
              </a:spcBef>
              <a:spcAft>
                <a:spcPts val="0"/>
              </a:spcAft>
              <a:buNone/>
            </a:pPr>
            <a:r>
              <a:t/>
            </a:r>
            <a:endParaRPr b="1"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b="1" lang="en" sz="1100">
                <a:solidFill>
                  <a:srgbClr val="000000"/>
                </a:solidFill>
                <a:latin typeface="Arial"/>
                <a:ea typeface="Arial"/>
                <a:cs typeface="Arial"/>
                <a:sym typeface="Arial"/>
              </a:rPr>
              <a:t>Molmo-7B</a:t>
            </a:r>
            <a:r>
              <a:rPr lang="en" sz="1100">
                <a:solidFill>
                  <a:srgbClr val="000000"/>
                </a:solidFill>
                <a:latin typeface="Arial"/>
                <a:ea typeface="Arial"/>
                <a:cs typeface="Arial"/>
                <a:sym typeface="Arial"/>
              </a:rPr>
              <a:t> and </a:t>
            </a:r>
            <a:r>
              <a:rPr b="1" lang="en" sz="1100">
                <a:solidFill>
                  <a:srgbClr val="000000"/>
                </a:solidFill>
                <a:latin typeface="Arial"/>
                <a:ea typeface="Arial"/>
                <a:cs typeface="Arial"/>
                <a:sym typeface="Arial"/>
              </a:rPr>
              <a:t>MolmoE-1B</a:t>
            </a:r>
            <a:r>
              <a:rPr lang="en" sz="1100">
                <a:solidFill>
                  <a:srgbClr val="000000"/>
                </a:solidFill>
                <a:latin typeface="Arial"/>
                <a:ea typeface="Arial"/>
                <a:cs typeface="Arial"/>
                <a:sym typeface="Arial"/>
              </a:rPr>
              <a:t> models perform between </a:t>
            </a:r>
            <a:r>
              <a:rPr b="1" lang="en" sz="1100">
                <a:solidFill>
                  <a:srgbClr val="000000"/>
                </a:solidFill>
                <a:latin typeface="Arial"/>
                <a:ea typeface="Arial"/>
                <a:cs typeface="Arial"/>
                <a:sym typeface="Arial"/>
              </a:rPr>
              <a:t>GPT-4V</a:t>
            </a:r>
            <a:r>
              <a:rPr lang="en" sz="1100">
                <a:solidFill>
                  <a:srgbClr val="000000"/>
                </a:solidFill>
                <a:latin typeface="Arial"/>
                <a:ea typeface="Arial"/>
                <a:cs typeface="Arial"/>
                <a:sym typeface="Arial"/>
              </a:rPr>
              <a:t> and </a:t>
            </a:r>
            <a:r>
              <a:rPr b="1" lang="en" sz="1100">
                <a:solidFill>
                  <a:srgbClr val="000000"/>
                </a:solidFill>
                <a:latin typeface="Arial"/>
                <a:ea typeface="Arial"/>
                <a:cs typeface="Arial"/>
                <a:sym typeface="Arial"/>
              </a:rPr>
              <a:t>GPT-4o</a:t>
            </a:r>
            <a:r>
              <a:rPr lang="en" sz="1100">
                <a:solidFill>
                  <a:srgbClr val="000000"/>
                </a:solidFill>
                <a:latin typeface="Arial"/>
                <a:ea typeface="Arial"/>
                <a:cs typeface="Arial"/>
                <a:sym typeface="Arial"/>
              </a:rPr>
              <a:t> while being fully open.</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Achieves </a:t>
            </a:r>
            <a:r>
              <a:rPr b="1" lang="en" sz="1100">
                <a:solidFill>
                  <a:srgbClr val="000000"/>
                </a:solidFill>
                <a:latin typeface="Arial"/>
                <a:ea typeface="Arial"/>
                <a:cs typeface="Arial"/>
                <a:sym typeface="Arial"/>
              </a:rPr>
              <a:t>state-of-the-art among open models</a:t>
            </a:r>
            <a:r>
              <a:rPr lang="en" sz="1100">
                <a:solidFill>
                  <a:srgbClr val="000000"/>
                </a:solidFill>
                <a:latin typeface="Arial"/>
                <a:ea typeface="Arial"/>
                <a:cs typeface="Arial"/>
                <a:sym typeface="Arial"/>
              </a:rPr>
              <a:t> — and all weights, data, and code are released.</a:t>
            </a:r>
            <a:endParaRPr b="1" sz="1100">
              <a:solidFill>
                <a:srgbClr val="000000"/>
              </a:solidFill>
              <a:latin typeface="Arial"/>
              <a:ea typeface="Arial"/>
              <a:cs typeface="Arial"/>
              <a:sym typeface="Arial"/>
            </a:endParaRPr>
          </a:p>
        </p:txBody>
      </p:sp>
      <p:sp>
        <p:nvSpPr>
          <p:cNvPr id="747" name="Google Shape;747;p84"/>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is the conclusion of these results ? </a:t>
            </a:r>
            <a:endParaRPr/>
          </a:p>
        </p:txBody>
      </p:sp>
      <p:sp>
        <p:nvSpPr>
          <p:cNvPr id="748" name="Google Shape;748;p84"/>
          <p:cNvSpPr txBox="1"/>
          <p:nvPr>
            <p:ph idx="1" type="body"/>
          </p:nvPr>
        </p:nvSpPr>
        <p:spPr>
          <a:xfrm>
            <a:off x="3270350" y="911600"/>
            <a:ext cx="5652600" cy="37986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15000"/>
              </a:lnSpc>
              <a:spcBef>
                <a:spcPts val="1400"/>
              </a:spcBef>
              <a:spcAft>
                <a:spcPts val="0"/>
              </a:spcAft>
              <a:buNone/>
            </a:pPr>
            <a:r>
              <a:rPr lang="en" sz="1100">
                <a:solidFill>
                  <a:srgbClr val="000000"/>
                </a:solidFill>
                <a:latin typeface="Arial"/>
                <a:ea typeface="Arial"/>
                <a:cs typeface="Arial"/>
                <a:sym typeface="Arial"/>
              </a:rPr>
              <a:t>🟢 </a:t>
            </a:r>
            <a:r>
              <a:rPr b="1" lang="en" sz="1200">
                <a:solidFill>
                  <a:srgbClr val="000000"/>
                </a:solidFill>
                <a:latin typeface="Arial"/>
                <a:ea typeface="Arial"/>
                <a:cs typeface="Arial"/>
                <a:sym typeface="Arial"/>
              </a:rPr>
              <a:t>Where Molmo Excels</a:t>
            </a:r>
            <a:endParaRPr b="1" sz="12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b="1" lang="en" sz="1100">
                <a:solidFill>
                  <a:srgbClr val="000000"/>
                </a:solidFill>
                <a:latin typeface="Arial"/>
                <a:ea typeface="Arial"/>
                <a:cs typeface="Arial"/>
                <a:sym typeface="Arial"/>
              </a:rPr>
              <a:t>Visual Understanding &amp; Captioning :- </a:t>
            </a:r>
            <a:r>
              <a:rPr lang="en" sz="1100">
                <a:solidFill>
                  <a:srgbClr val="000000"/>
                </a:solidFill>
                <a:latin typeface="Arial"/>
                <a:ea typeface="Arial"/>
                <a:cs typeface="Arial"/>
                <a:sym typeface="Arial"/>
              </a:rPr>
              <a:t>Excellent at describing complex natural images; ranks top on these benchmarks.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Counting &amp; Grounding: - </a:t>
            </a:r>
            <a:r>
              <a:rPr lang="en" sz="1100">
                <a:solidFill>
                  <a:srgbClr val="000000"/>
                </a:solidFill>
                <a:latin typeface="Arial"/>
                <a:ea typeface="Arial"/>
                <a:cs typeface="Arial"/>
                <a:sym typeface="Arial"/>
              </a:rPr>
              <a:t>Best-in-class due to new point-then-count reasoning and 2D pointing data.</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Diagram &amp; Chart Interpretation:-</a:t>
            </a:r>
            <a:r>
              <a:rPr lang="en" sz="1100">
                <a:solidFill>
                  <a:srgbClr val="000000"/>
                </a:solidFill>
                <a:latin typeface="Arial"/>
                <a:ea typeface="Arial"/>
                <a:cs typeface="Arial"/>
                <a:sym typeface="Arial"/>
              </a:rPr>
              <a:t> Performs near top; overlapping multi-crops preserve fine visual details.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Document &amp; OCR Tasks:-</a:t>
            </a:r>
            <a:r>
              <a:rPr lang="en" sz="1100">
                <a:solidFill>
                  <a:srgbClr val="000000"/>
                </a:solidFill>
                <a:latin typeface="Arial"/>
                <a:ea typeface="Arial"/>
                <a:cs typeface="Arial"/>
                <a:sym typeface="Arial"/>
              </a:rPr>
              <a:t> After multimodal training, a small drop in text-only skills (recovered by fine-tuning with Tulu-3).</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lang="en" sz="1100">
                <a:solidFill>
                  <a:srgbClr val="000000"/>
                </a:solidFill>
                <a:latin typeface="Arial"/>
                <a:ea typeface="Arial"/>
                <a:cs typeface="Arial"/>
                <a:sym typeface="Arial"/>
              </a:rPr>
              <a:t>🟡 </a:t>
            </a:r>
            <a:r>
              <a:rPr b="1" lang="en" sz="1100">
                <a:solidFill>
                  <a:srgbClr val="000000"/>
                </a:solidFill>
                <a:latin typeface="Arial"/>
                <a:ea typeface="Arial"/>
                <a:cs typeface="Arial"/>
                <a:sym typeface="Arial"/>
              </a:rPr>
              <a:t>Average / Needs Improvement</a:t>
            </a:r>
            <a:endParaRPr b="1"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b="1" lang="en" sz="1100">
                <a:solidFill>
                  <a:srgbClr val="000000"/>
                </a:solidFill>
                <a:latin typeface="Arial"/>
                <a:ea typeface="Arial"/>
                <a:cs typeface="Arial"/>
                <a:sym typeface="Arial"/>
              </a:rPr>
              <a:t>Reasoning &amp; Math :- </a:t>
            </a:r>
            <a:r>
              <a:rPr lang="en" sz="1100">
                <a:solidFill>
                  <a:srgbClr val="000000"/>
                </a:solidFill>
                <a:latin typeface="Arial"/>
                <a:ea typeface="Arial"/>
                <a:cs typeface="Arial"/>
                <a:sym typeface="Arial"/>
              </a:rPr>
              <a:t>Weaker reasoning and math logic; model not trained with enough structured reasoning data.</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Fine OCR &amp; Text-heavy Scenes:- </a:t>
            </a:r>
            <a:r>
              <a:rPr lang="en" sz="1100">
                <a:solidFill>
                  <a:srgbClr val="000000"/>
                </a:solidFill>
                <a:latin typeface="Arial"/>
                <a:ea typeface="Arial"/>
                <a:cs typeface="Arial"/>
                <a:sym typeface="Arial"/>
              </a:rPr>
              <a:t>Slightly behind </a:t>
            </a:r>
            <a:r>
              <a:rPr b="1" lang="en" sz="1100">
                <a:solidFill>
                  <a:srgbClr val="000000"/>
                </a:solidFill>
                <a:latin typeface="Arial"/>
                <a:ea typeface="Arial"/>
                <a:cs typeface="Arial"/>
                <a:sym typeface="Arial"/>
              </a:rPr>
              <a:t>Qwen2-VL</a:t>
            </a:r>
            <a:r>
              <a:rPr lang="en" sz="1100">
                <a:solidFill>
                  <a:srgbClr val="000000"/>
                </a:solidFill>
                <a:latin typeface="Arial"/>
                <a:ea typeface="Arial"/>
                <a:cs typeface="Arial"/>
                <a:sym typeface="Arial"/>
              </a:rPr>
              <a:t>, which is heavily optimized for OCR.</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Text-Only Knowledge / Coding:- </a:t>
            </a:r>
            <a:r>
              <a:rPr lang="en" sz="1100">
                <a:solidFill>
                  <a:srgbClr val="000000"/>
                </a:solidFill>
                <a:latin typeface="Arial"/>
                <a:ea typeface="Arial"/>
                <a:cs typeface="Arial"/>
                <a:sym typeface="Arial"/>
              </a:rPr>
              <a:t>After multimodal training, a small drop in text-only skills (recovered by fine-tuning with Tulu-3).</a:t>
            </a:r>
            <a:endParaRPr sz="1100">
              <a:solidFill>
                <a:srgbClr val="000000"/>
              </a:solidFill>
              <a:latin typeface="Arial"/>
              <a:ea typeface="Arial"/>
              <a:cs typeface="Arial"/>
              <a:sym typeface="Arial"/>
            </a:endParaRPr>
          </a:p>
          <a:p>
            <a:pPr indent="0" lvl="0" marL="177800" rtl="0" algn="l">
              <a:lnSpc>
                <a:spcPct val="90000"/>
              </a:lnSpc>
              <a:spcBef>
                <a:spcPts val="1200"/>
              </a:spcBef>
              <a:spcAft>
                <a:spcPts val="0"/>
              </a:spcAft>
              <a:buNone/>
            </a:pPr>
            <a:r>
              <a:t/>
            </a:r>
            <a:endParaRPr b="1" sz="1100">
              <a:solidFill>
                <a:srgbClr val="000000"/>
              </a:solidFill>
              <a:latin typeface="Arial"/>
              <a:ea typeface="Arial"/>
              <a:cs typeface="Arial"/>
              <a:sym typeface="Arial"/>
            </a:endParaRPr>
          </a:p>
        </p:txBody>
      </p:sp>
      <p:sp>
        <p:nvSpPr>
          <p:cNvPr id="749" name="Google Shape;749;p84"/>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5"/>
          <p:cNvSpPr txBox="1"/>
          <p:nvPr>
            <p:ph idx="1" type="body"/>
          </p:nvPr>
        </p:nvSpPr>
        <p:spPr>
          <a:xfrm>
            <a:off x="285750" y="911625"/>
            <a:ext cx="4143600" cy="3169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1400">
                <a:solidFill>
                  <a:srgbClr val="000000"/>
                </a:solidFill>
                <a:latin typeface="Arial"/>
                <a:ea typeface="Arial"/>
                <a:cs typeface="Arial"/>
                <a:sym typeface="Arial"/>
              </a:rPr>
              <a:t>What it is:</a:t>
            </a:r>
            <a:r>
              <a:rPr lang="en" sz="1400">
                <a:solidFill>
                  <a:srgbClr val="000000"/>
                </a:solidFill>
                <a:latin typeface="Arial"/>
                <a:ea typeface="Arial"/>
                <a:cs typeface="Arial"/>
                <a:sym typeface="Arial"/>
              </a:rPr>
              <a:t> Third-party human preference leaderboard (pairwise votes → Elo).</a:t>
            </a:r>
            <a:endParaRPr sz="14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sz="1400">
                <a:solidFill>
                  <a:srgbClr val="000000"/>
                </a:solidFill>
                <a:latin typeface="Arial"/>
                <a:ea typeface="Arial"/>
                <a:cs typeface="Arial"/>
                <a:sym typeface="Arial"/>
              </a:rPr>
              <a:t>What Molmo did:</a:t>
            </a:r>
            <a:endParaRPr b="1" sz="1400">
              <a:solidFill>
                <a:srgbClr val="000000"/>
              </a:solidFill>
              <a:latin typeface="Arial"/>
              <a:ea typeface="Arial"/>
              <a:cs typeface="Arial"/>
              <a:sym typeface="Arial"/>
            </a:endParaRPr>
          </a:p>
          <a:p>
            <a:pPr indent="-317500" lvl="0" marL="457200" rtl="0" algn="l">
              <a:lnSpc>
                <a:spcPct val="115000"/>
              </a:lnSpc>
              <a:spcBef>
                <a:spcPts val="1200"/>
              </a:spcBef>
              <a:spcAft>
                <a:spcPts val="0"/>
              </a:spcAft>
              <a:buClr>
                <a:srgbClr val="000000"/>
              </a:buClr>
              <a:buSzPts val="1400"/>
              <a:buChar char="●"/>
            </a:pPr>
            <a:r>
              <a:rPr b="1" lang="en" sz="1400">
                <a:solidFill>
                  <a:srgbClr val="000000"/>
                </a:solidFill>
                <a:latin typeface="Arial"/>
                <a:ea typeface="Arial"/>
                <a:cs typeface="Arial"/>
                <a:sym typeface="Arial"/>
              </a:rPr>
              <a:t>Molmo-72B</a:t>
            </a:r>
            <a:r>
              <a:rPr lang="en" sz="1400">
                <a:solidFill>
                  <a:srgbClr val="000000"/>
                </a:solidFill>
                <a:latin typeface="Arial"/>
                <a:ea typeface="Arial"/>
                <a:cs typeface="Arial"/>
                <a:sym typeface="Arial"/>
              </a:rPr>
              <a:t> beats </a:t>
            </a:r>
            <a:r>
              <a:rPr b="1" lang="en" sz="1400">
                <a:solidFill>
                  <a:srgbClr val="000000"/>
                </a:solidFill>
                <a:latin typeface="Arial"/>
                <a:ea typeface="Arial"/>
                <a:cs typeface="Arial"/>
                <a:sym typeface="Arial"/>
              </a:rPr>
              <a:t>all fully open/open-weight</a:t>
            </a:r>
            <a:r>
              <a:rPr lang="en" sz="1400">
                <a:solidFill>
                  <a:srgbClr val="000000"/>
                </a:solidFill>
                <a:latin typeface="Arial"/>
                <a:ea typeface="Arial"/>
                <a:cs typeface="Arial"/>
                <a:sym typeface="Arial"/>
              </a:rPr>
              <a:t> models there, but sits </a:t>
            </a:r>
            <a:r>
              <a:rPr b="1" lang="en" sz="1400">
                <a:solidFill>
                  <a:srgbClr val="000000"/>
                </a:solidFill>
                <a:latin typeface="Arial"/>
                <a:ea typeface="Arial"/>
                <a:cs typeface="Arial"/>
                <a:sym typeface="Arial"/>
              </a:rPr>
              <a:t>below top proprietary</a:t>
            </a:r>
            <a:r>
              <a:rPr lang="en" sz="1400">
                <a:solidFill>
                  <a:srgbClr val="000000"/>
                </a:solidFill>
                <a:latin typeface="Arial"/>
                <a:ea typeface="Arial"/>
                <a:cs typeface="Arial"/>
                <a:sym typeface="Arial"/>
              </a:rPr>
              <a:t> models.</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In Molmo’s </a:t>
            </a:r>
            <a:r>
              <a:rPr b="1" lang="en" sz="1400">
                <a:solidFill>
                  <a:srgbClr val="000000"/>
                </a:solidFill>
                <a:latin typeface="Arial"/>
                <a:ea typeface="Arial"/>
                <a:cs typeface="Arial"/>
                <a:sym typeface="Arial"/>
              </a:rPr>
              <a:t>own</a:t>
            </a:r>
            <a:r>
              <a:rPr lang="en" sz="1400">
                <a:solidFill>
                  <a:srgbClr val="000000"/>
                </a:solidFill>
                <a:latin typeface="Arial"/>
                <a:ea typeface="Arial"/>
                <a:cs typeface="Arial"/>
                <a:sym typeface="Arial"/>
              </a:rPr>
              <a:t> controlled Elo study (Section 5), </a:t>
            </a:r>
            <a:r>
              <a:rPr b="1" lang="en" sz="1400">
                <a:solidFill>
                  <a:srgbClr val="000000"/>
                </a:solidFill>
                <a:latin typeface="Arial"/>
                <a:ea typeface="Arial"/>
                <a:cs typeface="Arial"/>
                <a:sym typeface="Arial"/>
              </a:rPr>
              <a:t>Molmo-72B ranks #2 overall</a:t>
            </a:r>
            <a:r>
              <a:rPr lang="en" sz="1400">
                <a:solidFill>
                  <a:srgbClr val="000000"/>
                </a:solidFill>
                <a:latin typeface="Arial"/>
                <a:ea typeface="Arial"/>
                <a:cs typeface="Arial"/>
                <a:sym typeface="Arial"/>
              </a:rPr>
              <a:t> (just behind GPT-4o).</a:t>
            </a:r>
            <a:endParaRPr sz="1400">
              <a:solidFill>
                <a:srgbClr val="000000"/>
              </a:solidFill>
              <a:latin typeface="Arial"/>
              <a:ea typeface="Arial"/>
              <a:cs typeface="Arial"/>
              <a:sym typeface="Arial"/>
            </a:endParaRPr>
          </a:p>
          <a:p>
            <a:pPr indent="0" lvl="0" marL="0" rtl="0" algn="l">
              <a:spcBef>
                <a:spcPts val="1200"/>
              </a:spcBef>
              <a:spcAft>
                <a:spcPts val="0"/>
              </a:spcAft>
              <a:buNone/>
            </a:pPr>
            <a:r>
              <a:t/>
            </a:r>
            <a:endParaRPr sz="1400">
              <a:solidFill>
                <a:srgbClr val="000000"/>
              </a:solidFill>
              <a:latin typeface="Arial"/>
              <a:ea typeface="Arial"/>
              <a:cs typeface="Arial"/>
              <a:sym typeface="Arial"/>
            </a:endParaRPr>
          </a:p>
        </p:txBody>
      </p:sp>
      <p:sp>
        <p:nvSpPr>
          <p:cNvPr id="755" name="Google Shape;755;p85"/>
          <p:cNvSpPr txBox="1"/>
          <p:nvPr>
            <p:ph type="title"/>
          </p:nvPr>
        </p:nvSpPr>
        <p:spPr>
          <a:xfrm>
            <a:off x="0" y="0"/>
            <a:ext cx="7602000" cy="761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Other Results: - CHATBOT ARENA</a:t>
            </a:r>
            <a:endParaRPr/>
          </a:p>
        </p:txBody>
      </p:sp>
      <p:pic>
        <p:nvPicPr>
          <p:cNvPr id="756" name="Google Shape;756;p85"/>
          <p:cNvPicPr preferRelativeResize="0"/>
          <p:nvPr/>
        </p:nvPicPr>
        <p:blipFill>
          <a:blip r:embed="rId3">
            <a:alphaModFix/>
          </a:blip>
          <a:stretch>
            <a:fillRect/>
          </a:stretch>
        </p:blipFill>
        <p:spPr>
          <a:xfrm>
            <a:off x="5725525" y="470242"/>
            <a:ext cx="3418480" cy="3927058"/>
          </a:xfrm>
          <a:prstGeom prst="rect">
            <a:avLst/>
          </a:prstGeom>
          <a:noFill/>
          <a:ln>
            <a:noFill/>
          </a:ln>
        </p:spPr>
      </p:pic>
      <p:sp>
        <p:nvSpPr>
          <p:cNvPr id="757" name="Google Shape;757;p85"/>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6"/>
          <p:cNvSpPr txBox="1"/>
          <p:nvPr>
            <p:ph idx="1" type="body"/>
          </p:nvPr>
        </p:nvSpPr>
        <p:spPr>
          <a:xfrm>
            <a:off x="285750" y="911625"/>
            <a:ext cx="4143600" cy="31692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Clr>
                <a:srgbClr val="000000"/>
              </a:buClr>
              <a:buSzPts val="1400"/>
              <a:buFont typeface="Arial"/>
              <a:buChar char="•"/>
            </a:pPr>
            <a:r>
              <a:rPr b="1" lang="en" sz="1400">
                <a:solidFill>
                  <a:srgbClr val="000000"/>
                </a:solidFill>
                <a:latin typeface="Arial"/>
                <a:ea typeface="Arial"/>
                <a:cs typeface="Arial"/>
                <a:sym typeface="Arial"/>
              </a:rPr>
              <a:t>Setup:</a:t>
            </a:r>
            <a:r>
              <a:rPr lang="en" sz="1400">
                <a:solidFill>
                  <a:srgbClr val="000000"/>
                </a:solidFill>
                <a:latin typeface="Arial"/>
                <a:ea typeface="Arial"/>
                <a:cs typeface="Arial"/>
                <a:sym typeface="Arial"/>
              </a:rPr>
              <a:t> Train on </a:t>
            </a:r>
            <a:r>
              <a:rPr b="1" lang="en" sz="1400">
                <a:solidFill>
                  <a:srgbClr val="000000"/>
                </a:solidFill>
                <a:latin typeface="Arial"/>
                <a:ea typeface="Arial"/>
                <a:cs typeface="Arial"/>
                <a:sym typeface="Arial"/>
              </a:rPr>
              <a:t>synthetic watch faces</a:t>
            </a:r>
            <a:r>
              <a:rPr lang="en" sz="1400">
                <a:solidFill>
                  <a:srgbClr val="000000"/>
                </a:solidFill>
                <a:latin typeface="Arial"/>
                <a:ea typeface="Arial"/>
                <a:cs typeface="Arial"/>
                <a:sym typeface="Arial"/>
              </a:rPr>
              <a:t> (PixMo-Clocks), test </a:t>
            </a:r>
            <a:r>
              <a:rPr b="1" lang="en" sz="1400">
                <a:solidFill>
                  <a:srgbClr val="000000"/>
                </a:solidFill>
                <a:latin typeface="Arial"/>
                <a:ea typeface="Arial"/>
                <a:cs typeface="Arial"/>
                <a:sym typeface="Arial"/>
              </a:rPr>
              <a:t>in the wild</a:t>
            </a:r>
            <a:r>
              <a:rPr lang="en" sz="1400">
                <a:solidFill>
                  <a:srgbClr val="000000"/>
                </a:solidFill>
                <a:latin typeface="Arial"/>
                <a:ea typeface="Arial"/>
                <a:cs typeface="Arial"/>
                <a:sym typeface="Arial"/>
              </a:rPr>
              <a:t> (COCO, OpenImages, ‘Clock Movies’).</a:t>
            </a:r>
            <a:endParaRPr sz="1400">
              <a:solidFill>
                <a:srgbClr val="000000"/>
              </a:solidFill>
              <a:latin typeface="Arial"/>
              <a:ea typeface="Arial"/>
              <a:cs typeface="Arial"/>
              <a:sym typeface="Arial"/>
            </a:endParaRPr>
          </a:p>
          <a:p>
            <a:pPr indent="0" lvl="0" marL="457200" rtl="0" algn="l">
              <a:spcBef>
                <a:spcPts val="800"/>
              </a:spcBef>
              <a:spcAft>
                <a:spcPts val="0"/>
              </a:spcAft>
              <a:buNone/>
            </a:pPr>
            <a:r>
              <a:t/>
            </a:r>
            <a:endParaRPr sz="1400">
              <a:solidFill>
                <a:srgbClr val="000000"/>
              </a:solidFill>
              <a:latin typeface="Arial"/>
              <a:ea typeface="Arial"/>
              <a:cs typeface="Arial"/>
              <a:sym typeface="Arial"/>
            </a:endParaRPr>
          </a:p>
          <a:p>
            <a:pPr indent="-317500" lvl="0" marL="457200" rtl="0" algn="l">
              <a:spcBef>
                <a:spcPts val="800"/>
              </a:spcBef>
              <a:spcAft>
                <a:spcPts val="0"/>
              </a:spcAft>
              <a:buClr>
                <a:srgbClr val="000000"/>
              </a:buClr>
              <a:buSzPts val="1400"/>
              <a:buFont typeface="Arial"/>
              <a:buChar char="•"/>
            </a:pPr>
            <a:r>
              <a:rPr b="1" lang="en" sz="1400">
                <a:solidFill>
                  <a:srgbClr val="000000"/>
                </a:solidFill>
                <a:latin typeface="Arial"/>
                <a:ea typeface="Arial"/>
                <a:cs typeface="Arial"/>
                <a:sym typeface="Arial"/>
              </a:rPr>
              <a:t>Prompt:</a:t>
            </a:r>
            <a:r>
              <a:rPr lang="en" sz="1400">
                <a:solidFill>
                  <a:srgbClr val="000000"/>
                </a:solidFill>
                <a:latin typeface="Arial"/>
                <a:ea typeface="Arial"/>
                <a:cs typeface="Arial"/>
                <a:sym typeface="Arial"/>
              </a:rPr>
              <a:t> “What time is being shown? Answer as HH:MM.”</a:t>
            </a:r>
            <a:endParaRPr sz="1400">
              <a:solidFill>
                <a:srgbClr val="000000"/>
              </a:solidFill>
              <a:latin typeface="Arial"/>
              <a:ea typeface="Arial"/>
              <a:cs typeface="Arial"/>
              <a:sym typeface="Arial"/>
            </a:endParaRPr>
          </a:p>
          <a:p>
            <a:pPr indent="0" lvl="0" marL="457200" rtl="0" algn="l">
              <a:spcBef>
                <a:spcPts val="800"/>
              </a:spcBef>
              <a:spcAft>
                <a:spcPts val="0"/>
              </a:spcAft>
              <a:buNone/>
            </a:pPr>
            <a:r>
              <a:t/>
            </a:r>
            <a:endParaRPr b="1" sz="1400">
              <a:solidFill>
                <a:srgbClr val="000000"/>
              </a:solidFill>
              <a:latin typeface="Arial"/>
              <a:ea typeface="Arial"/>
              <a:cs typeface="Arial"/>
              <a:sym typeface="Arial"/>
            </a:endParaRPr>
          </a:p>
          <a:p>
            <a:pPr indent="-317500" lvl="0" marL="457200" rtl="0" algn="l">
              <a:spcBef>
                <a:spcPts val="800"/>
              </a:spcBef>
              <a:spcAft>
                <a:spcPts val="0"/>
              </a:spcAft>
              <a:buClr>
                <a:srgbClr val="000000"/>
              </a:buClr>
              <a:buSzPts val="1400"/>
              <a:buFont typeface="Arial"/>
              <a:buChar char="•"/>
            </a:pPr>
            <a:r>
              <a:rPr b="1" lang="en" sz="1400">
                <a:solidFill>
                  <a:srgbClr val="000000"/>
                </a:solidFill>
                <a:latin typeface="Arial"/>
                <a:ea typeface="Arial"/>
                <a:cs typeface="Arial"/>
                <a:sym typeface="Arial"/>
              </a:rPr>
              <a:t>Result:</a:t>
            </a:r>
            <a:r>
              <a:rPr lang="en" sz="1400">
                <a:solidFill>
                  <a:srgbClr val="000000"/>
                </a:solidFill>
                <a:latin typeface="Arial"/>
                <a:ea typeface="Arial"/>
                <a:cs typeface="Arial"/>
                <a:sym typeface="Arial"/>
              </a:rPr>
              <a:t> Most VLMs—open and closed—</a:t>
            </a:r>
            <a:r>
              <a:rPr b="1" lang="en" sz="1400">
                <a:solidFill>
                  <a:srgbClr val="000000"/>
                </a:solidFill>
                <a:latin typeface="Arial"/>
                <a:ea typeface="Arial"/>
                <a:cs typeface="Arial"/>
                <a:sym typeface="Arial"/>
              </a:rPr>
              <a:t>struggle</a:t>
            </a: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b="1" lang="en" sz="1400">
                <a:solidFill>
                  <a:srgbClr val="000000"/>
                </a:solidFill>
                <a:latin typeface="Arial"/>
                <a:ea typeface="Arial"/>
                <a:cs typeface="Arial"/>
                <a:sym typeface="Arial"/>
              </a:rPr>
              <a:t>Molmo models dominate</a:t>
            </a:r>
            <a:r>
              <a:rPr lang="en" sz="1400">
                <a:solidFill>
                  <a:srgbClr val="000000"/>
                </a:solidFill>
                <a:latin typeface="Arial"/>
                <a:ea typeface="Arial"/>
                <a:cs typeface="Arial"/>
                <a:sym typeface="Arial"/>
              </a:rPr>
              <a:t> VLMs (overall/hour/minute accuracy), though a </a:t>
            </a:r>
            <a:r>
              <a:rPr b="1" lang="en" sz="1400">
                <a:solidFill>
                  <a:srgbClr val="000000"/>
                </a:solidFill>
                <a:latin typeface="Arial"/>
                <a:ea typeface="Arial"/>
                <a:cs typeface="Arial"/>
                <a:sym typeface="Arial"/>
              </a:rPr>
              <a:t>specialized single-task clock model</a:t>
            </a:r>
            <a:r>
              <a:rPr lang="en" sz="1400">
                <a:solidFill>
                  <a:srgbClr val="000000"/>
                </a:solidFill>
                <a:latin typeface="Arial"/>
                <a:ea typeface="Arial"/>
                <a:cs typeface="Arial"/>
                <a:sym typeface="Arial"/>
              </a:rPr>
              <a:t> still wins.</a:t>
            </a:r>
            <a:endParaRPr b="1" sz="1400">
              <a:solidFill>
                <a:srgbClr val="000000"/>
              </a:solidFill>
              <a:latin typeface="Arial"/>
              <a:ea typeface="Arial"/>
              <a:cs typeface="Arial"/>
              <a:sym typeface="Arial"/>
            </a:endParaRPr>
          </a:p>
        </p:txBody>
      </p:sp>
      <p:sp>
        <p:nvSpPr>
          <p:cNvPr id="763" name="Google Shape;763;p86"/>
          <p:cNvSpPr txBox="1"/>
          <p:nvPr>
            <p:ph type="title"/>
          </p:nvPr>
        </p:nvSpPr>
        <p:spPr>
          <a:xfrm>
            <a:off x="0" y="0"/>
            <a:ext cx="7602000" cy="761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Other Results: - CLOCK Reading</a:t>
            </a:r>
            <a:endParaRPr/>
          </a:p>
        </p:txBody>
      </p:sp>
      <p:pic>
        <p:nvPicPr>
          <p:cNvPr id="764" name="Google Shape;764;p86"/>
          <p:cNvPicPr preferRelativeResize="0"/>
          <p:nvPr/>
        </p:nvPicPr>
        <p:blipFill>
          <a:blip r:embed="rId3">
            <a:alphaModFix/>
          </a:blip>
          <a:stretch>
            <a:fillRect/>
          </a:stretch>
        </p:blipFill>
        <p:spPr>
          <a:xfrm>
            <a:off x="5464400" y="279600"/>
            <a:ext cx="3258930" cy="4077599"/>
          </a:xfrm>
          <a:prstGeom prst="rect">
            <a:avLst/>
          </a:prstGeom>
          <a:noFill/>
          <a:ln>
            <a:noFill/>
          </a:ln>
        </p:spPr>
      </p:pic>
      <p:sp>
        <p:nvSpPr>
          <p:cNvPr id="765" name="Google Shape;765;p86"/>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87"/>
          <p:cNvSpPr txBox="1"/>
          <p:nvPr>
            <p:ph idx="1" type="body"/>
          </p:nvPr>
        </p:nvSpPr>
        <p:spPr>
          <a:xfrm>
            <a:off x="284286" y="911612"/>
            <a:ext cx="4211400" cy="3169200"/>
          </a:xfrm>
          <a:prstGeom prst="rect">
            <a:avLst/>
          </a:prstGeom>
        </p:spPr>
        <p:txBody>
          <a:bodyPr anchorCtr="0" anchor="t" bIns="34275" lIns="68575" spcFirstLastPara="1" rIns="68575" wrap="square" tIns="34275">
            <a:norm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What is cap-F1? (Caption F1 Score)</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Measures </a:t>
            </a:r>
            <a:r>
              <a:rPr b="1" lang="en" sz="1100">
                <a:solidFill>
                  <a:srgbClr val="000000"/>
                </a:solidFill>
                <a:latin typeface="Arial"/>
                <a:ea typeface="Arial"/>
                <a:cs typeface="Arial"/>
                <a:sym typeface="Arial"/>
              </a:rPr>
              <a:t>how well the model describes an image</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Combines </a:t>
            </a:r>
            <a:r>
              <a:rPr b="1" lang="en" sz="1100">
                <a:solidFill>
                  <a:srgbClr val="000000"/>
                </a:solidFill>
                <a:latin typeface="Arial"/>
                <a:ea typeface="Arial"/>
                <a:cs typeface="Arial"/>
                <a:sym typeface="Arial"/>
              </a:rPr>
              <a:t>Precision</a:t>
            </a:r>
            <a:r>
              <a:rPr lang="en" sz="1100">
                <a:solidFill>
                  <a:srgbClr val="000000"/>
                </a:solidFill>
                <a:latin typeface="Arial"/>
                <a:ea typeface="Arial"/>
                <a:cs typeface="Arial"/>
                <a:sym typeface="Arial"/>
              </a:rPr>
              <a:t> and </a:t>
            </a:r>
            <a:r>
              <a:rPr b="1" lang="en" sz="1100">
                <a:solidFill>
                  <a:srgbClr val="000000"/>
                </a:solidFill>
                <a:latin typeface="Arial"/>
                <a:ea typeface="Arial"/>
                <a:cs typeface="Arial"/>
                <a:sym typeface="Arial"/>
              </a:rPr>
              <a:t>Recall</a:t>
            </a:r>
            <a:r>
              <a:rPr lang="en" sz="1100">
                <a:solidFill>
                  <a:srgbClr val="000000"/>
                </a:solidFill>
                <a:latin typeface="Arial"/>
                <a:ea typeface="Arial"/>
                <a:cs typeface="Arial"/>
                <a:sym typeface="Arial"/>
              </a:rPr>
              <a:t> of generated captions:</a:t>
            </a:r>
            <a:br>
              <a:rPr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	</a:t>
            </a:r>
            <a:r>
              <a:rPr i="1" lang="en" sz="1100">
                <a:solidFill>
                  <a:srgbClr val="000000"/>
                </a:solidFill>
                <a:latin typeface="Arial"/>
                <a:ea typeface="Arial"/>
                <a:cs typeface="Arial"/>
                <a:sym typeface="Arial"/>
              </a:rPr>
              <a:t>F1=2×	(Precision+Recall) / (Precision×Recall​)</a:t>
            </a:r>
            <a:endParaRPr i="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b="1" lang="en" sz="1100">
                <a:solidFill>
                  <a:srgbClr val="000000"/>
                </a:solidFill>
                <a:latin typeface="Arial"/>
                <a:ea typeface="Arial"/>
                <a:cs typeface="Arial"/>
                <a:sym typeface="Arial"/>
              </a:rPr>
              <a:t>Precision:</a:t>
            </a:r>
            <a:r>
              <a:rPr lang="en" sz="1100">
                <a:solidFill>
                  <a:srgbClr val="000000"/>
                </a:solidFill>
                <a:latin typeface="Arial"/>
                <a:ea typeface="Arial"/>
                <a:cs typeface="Arial"/>
                <a:sym typeface="Arial"/>
              </a:rPr>
              <a:t> How many statements in the model’s caption are </a:t>
            </a:r>
            <a:r>
              <a:rPr i="1" lang="en" sz="1100">
                <a:solidFill>
                  <a:srgbClr val="000000"/>
                </a:solidFill>
                <a:latin typeface="Arial"/>
                <a:ea typeface="Arial"/>
                <a:cs typeface="Arial"/>
                <a:sym typeface="Arial"/>
              </a:rPr>
              <a:t>correct</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b="1" lang="en" sz="1100">
                <a:solidFill>
                  <a:srgbClr val="000000"/>
                </a:solidFill>
                <a:latin typeface="Arial"/>
                <a:ea typeface="Arial"/>
                <a:cs typeface="Arial"/>
                <a:sym typeface="Arial"/>
              </a:rPr>
              <a:t>Recall:</a:t>
            </a:r>
            <a:r>
              <a:rPr lang="en" sz="1100">
                <a:solidFill>
                  <a:srgbClr val="000000"/>
                </a:solidFill>
                <a:latin typeface="Arial"/>
                <a:ea typeface="Arial"/>
                <a:cs typeface="Arial"/>
                <a:sym typeface="Arial"/>
              </a:rPr>
              <a:t> How many </a:t>
            </a:r>
            <a:r>
              <a:rPr i="1" lang="en" sz="1100">
                <a:solidFill>
                  <a:srgbClr val="000000"/>
                </a:solidFill>
                <a:latin typeface="Arial"/>
                <a:ea typeface="Arial"/>
                <a:cs typeface="Arial"/>
                <a:sym typeface="Arial"/>
              </a:rPr>
              <a:t>true details</a:t>
            </a:r>
            <a:r>
              <a:rPr lang="en" sz="1100">
                <a:solidFill>
                  <a:srgbClr val="000000"/>
                </a:solidFill>
                <a:latin typeface="Arial"/>
                <a:ea typeface="Arial"/>
                <a:cs typeface="Arial"/>
                <a:sym typeface="Arial"/>
              </a:rPr>
              <a:t> from the ground truth did the caption include?</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Computed using </a:t>
            </a:r>
            <a:r>
              <a:rPr b="1" lang="en" sz="1100">
                <a:solidFill>
                  <a:srgbClr val="000000"/>
                </a:solidFill>
                <a:latin typeface="Arial"/>
                <a:ea typeface="Arial"/>
                <a:cs typeface="Arial"/>
                <a:sym typeface="Arial"/>
              </a:rPr>
              <a:t>GPT-4o</a:t>
            </a:r>
            <a:r>
              <a:rPr lang="en" sz="1100">
                <a:solidFill>
                  <a:srgbClr val="000000"/>
                </a:solidFill>
                <a:latin typeface="Arial"/>
                <a:ea typeface="Arial"/>
                <a:cs typeface="Arial"/>
                <a:sym typeface="Arial"/>
              </a:rPr>
              <a:t> to break captions into </a:t>
            </a:r>
            <a:r>
              <a:rPr b="1" lang="en" sz="1100">
                <a:solidFill>
                  <a:srgbClr val="000000"/>
                </a:solidFill>
                <a:latin typeface="Arial"/>
                <a:ea typeface="Arial"/>
                <a:cs typeface="Arial"/>
                <a:sym typeface="Arial"/>
              </a:rPr>
              <a:t>atomic statements</a:t>
            </a:r>
            <a:r>
              <a:rPr lang="en" sz="1100">
                <a:solidFill>
                  <a:srgbClr val="000000"/>
                </a:solidFill>
                <a:latin typeface="Arial"/>
                <a:ea typeface="Arial"/>
                <a:cs typeface="Arial"/>
                <a:sym typeface="Arial"/>
              </a:rPr>
              <a:t> and match them to human transcripts.</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lang="en" sz="1100">
                <a:solidFill>
                  <a:srgbClr val="000000"/>
                </a:solidFill>
                <a:latin typeface="Arial"/>
                <a:ea typeface="Arial"/>
                <a:cs typeface="Arial"/>
                <a:sym typeface="Arial"/>
              </a:rPr>
              <a:t>👉 In simple words:</a:t>
            </a:r>
            <a:endParaRPr sz="1100">
              <a:solidFill>
                <a:srgbClr val="000000"/>
              </a:solidFill>
              <a:latin typeface="Arial"/>
              <a:ea typeface="Arial"/>
              <a:cs typeface="Arial"/>
              <a:sym typeface="Arial"/>
            </a:endParaRPr>
          </a:p>
          <a:p>
            <a:pPr indent="0" lvl="0" marL="381000" marR="381000" rtl="0" algn="l">
              <a:lnSpc>
                <a:spcPct val="115000"/>
              </a:lnSpc>
              <a:spcBef>
                <a:spcPts val="1200"/>
              </a:spcBef>
              <a:spcAft>
                <a:spcPts val="1200"/>
              </a:spcAft>
              <a:buNone/>
            </a:pPr>
            <a:r>
              <a:rPr lang="en" sz="1100">
                <a:solidFill>
                  <a:srgbClr val="000000"/>
                </a:solidFill>
                <a:latin typeface="Arial"/>
                <a:ea typeface="Arial"/>
                <a:cs typeface="Arial"/>
                <a:sym typeface="Arial"/>
              </a:rPr>
              <a:t>“How good is the model overall across all tasks?”</a:t>
            </a:r>
            <a:endParaRPr sz="1100">
              <a:solidFill>
                <a:srgbClr val="000000"/>
              </a:solidFill>
              <a:latin typeface="Arial"/>
              <a:ea typeface="Arial"/>
              <a:cs typeface="Arial"/>
              <a:sym typeface="Arial"/>
            </a:endParaRPr>
          </a:p>
        </p:txBody>
      </p:sp>
      <p:sp>
        <p:nvSpPr>
          <p:cNvPr id="771" name="Google Shape;771;p87"/>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72" name="Google Shape;772;p87"/>
          <p:cNvSpPr txBox="1"/>
          <p:nvPr>
            <p:ph type="title"/>
          </p:nvPr>
        </p:nvSpPr>
        <p:spPr>
          <a:xfrm>
            <a:off x="285750" y="150541"/>
            <a:ext cx="8572500" cy="761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Metrics — cap-F1 and 11-avg</a:t>
            </a:r>
            <a:endParaRPr/>
          </a:p>
        </p:txBody>
      </p:sp>
      <p:sp>
        <p:nvSpPr>
          <p:cNvPr id="773" name="Google Shape;773;p87"/>
          <p:cNvSpPr txBox="1"/>
          <p:nvPr>
            <p:ph idx="2" type="body"/>
          </p:nvPr>
        </p:nvSpPr>
        <p:spPr>
          <a:xfrm>
            <a:off x="4648200" y="911612"/>
            <a:ext cx="4210200" cy="3169200"/>
          </a:xfrm>
          <a:prstGeom prst="rect">
            <a:avLst/>
          </a:prstGeom>
        </p:spPr>
        <p:txBody>
          <a:bodyPr anchorCtr="0" anchor="t" bIns="34275" lIns="68575" spcFirstLastPara="1" rIns="68575" wrap="square" tIns="34275">
            <a:norm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What is 11-avg? (Benchmark Average)</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Average performance across </a:t>
            </a:r>
            <a:r>
              <a:rPr b="1" lang="en" sz="1100">
                <a:solidFill>
                  <a:srgbClr val="000000"/>
                </a:solidFill>
                <a:latin typeface="Arial"/>
                <a:ea typeface="Arial"/>
                <a:cs typeface="Arial"/>
                <a:sym typeface="Arial"/>
              </a:rPr>
              <a:t>11 academic benchmarks</a:t>
            </a:r>
            <a:r>
              <a:rPr lang="en" sz="1100">
                <a:solidFill>
                  <a:srgbClr val="000000"/>
                </a:solidFill>
                <a:latin typeface="Arial"/>
                <a:ea typeface="Arial"/>
                <a:cs typeface="Arial"/>
                <a:sym typeface="Arial"/>
              </a:rPr>
              <a:t> (AI2D, VQA, ChartQA, etc.).</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Covers diverse skills: </a:t>
            </a:r>
            <a:r>
              <a:rPr b="1" lang="en" sz="1100">
                <a:solidFill>
                  <a:srgbClr val="000000"/>
                </a:solidFill>
                <a:latin typeface="Arial"/>
                <a:ea typeface="Arial"/>
                <a:cs typeface="Arial"/>
                <a:sym typeface="Arial"/>
              </a:rPr>
              <a:t>visual QA, OCR, math, reasoning, and counting</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Used as the </a:t>
            </a:r>
            <a:r>
              <a:rPr b="1" lang="en" sz="1100">
                <a:solidFill>
                  <a:srgbClr val="000000"/>
                </a:solidFill>
                <a:latin typeface="Arial"/>
                <a:ea typeface="Arial"/>
                <a:cs typeface="Arial"/>
                <a:sym typeface="Arial"/>
              </a:rPr>
              <a:t>final summary score</a:t>
            </a:r>
            <a:r>
              <a:rPr lang="en" sz="1100">
                <a:solidFill>
                  <a:srgbClr val="000000"/>
                </a:solidFill>
                <a:latin typeface="Arial"/>
                <a:ea typeface="Arial"/>
                <a:cs typeface="Arial"/>
                <a:sym typeface="Arial"/>
              </a:rPr>
              <a:t> of real-world model capability.</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lang="en" sz="1100">
                <a:solidFill>
                  <a:srgbClr val="000000"/>
                </a:solidFill>
                <a:latin typeface="Arial"/>
                <a:ea typeface="Arial"/>
                <a:cs typeface="Arial"/>
                <a:sym typeface="Arial"/>
              </a:rPr>
              <a:t>👉 In simple words:</a:t>
            </a:r>
            <a:endParaRPr sz="1100">
              <a:solidFill>
                <a:srgbClr val="000000"/>
              </a:solidFill>
              <a:latin typeface="Arial"/>
              <a:ea typeface="Arial"/>
              <a:cs typeface="Arial"/>
              <a:sym typeface="Arial"/>
            </a:endParaRPr>
          </a:p>
          <a:p>
            <a:pPr indent="0" lvl="0" marL="381000" marR="381000" rtl="0" algn="l">
              <a:lnSpc>
                <a:spcPct val="115000"/>
              </a:lnSpc>
              <a:spcBef>
                <a:spcPts val="1200"/>
              </a:spcBef>
              <a:spcAft>
                <a:spcPts val="1200"/>
              </a:spcAft>
              <a:buNone/>
            </a:pPr>
            <a:r>
              <a:rPr lang="en" sz="1100">
                <a:solidFill>
                  <a:srgbClr val="000000"/>
                </a:solidFill>
                <a:latin typeface="Arial"/>
                <a:ea typeface="Arial"/>
                <a:cs typeface="Arial"/>
                <a:sym typeface="Arial"/>
              </a:rPr>
              <a:t>“How good is the model overall across all tasks?”</a:t>
            </a:r>
            <a:endParaRPr/>
          </a:p>
        </p:txBody>
      </p:sp>
      <p:sp>
        <p:nvSpPr>
          <p:cNvPr id="774" name="Google Shape;774;p87"/>
          <p:cNvSpPr txBox="1"/>
          <p:nvPr/>
        </p:nvSpPr>
        <p:spPr>
          <a:xfrm>
            <a:off x="598100" y="4281600"/>
            <a:ext cx="6873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Researchers found a </a:t>
            </a:r>
            <a:r>
              <a:rPr b="1" lang="en" sz="1100"/>
              <a:t>strong positive correlation (ρ = 0.82)</a:t>
            </a:r>
            <a:r>
              <a:rPr lang="en" sz="1100"/>
              <a:t> between </a:t>
            </a:r>
            <a:r>
              <a:rPr b="1" lang="en" sz="1100"/>
              <a:t>cap-F1</a:t>
            </a:r>
            <a:r>
              <a:rPr lang="en" sz="1100"/>
              <a:t> and </a:t>
            </a:r>
            <a:r>
              <a:rPr b="1" lang="en" sz="1100"/>
              <a:t>11-avg</a:t>
            </a:r>
            <a:r>
              <a:rPr lang="en" sz="1100"/>
              <a:t>.</a:t>
            </a:r>
            <a:br>
              <a:rPr lang="en" sz="1100"/>
            </a:br>
            <a:endParaRPr sz="1100"/>
          </a:p>
          <a:p>
            <a:pPr indent="0" lvl="0" marL="0" rtl="0" algn="l">
              <a:spcBef>
                <a:spcPts val="0"/>
              </a:spcBef>
              <a:spcAft>
                <a:spcPts val="0"/>
              </a:spcAft>
              <a:buNone/>
            </a:pPr>
            <a:r>
              <a:rPr b="1" lang="en" sz="1100"/>
              <a:t>Meaning:</a:t>
            </a:r>
            <a:r>
              <a:rPr lang="en" sz="1100"/>
              <a:t> </a:t>
            </a:r>
            <a:r>
              <a:rPr lang="en" sz="1100"/>
              <a:t> Improving caption quality during pre-training (cap-F1) also improves downstream benchmark results (11-avg).  So, </a:t>
            </a:r>
            <a:r>
              <a:rPr b="1" lang="en" sz="1100"/>
              <a:t>dense captioning quality acts as a proxy</a:t>
            </a:r>
            <a:r>
              <a:rPr lang="en" sz="1100"/>
              <a:t> for overall multimodal understanding.</a:t>
            </a:r>
            <a:endParaRPr sz="11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8"/>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A7934B"/>
              </a:buClr>
              <a:buSzPts val="2700"/>
              <a:buFont typeface="Roboto"/>
              <a:buNone/>
            </a:pPr>
            <a:r>
              <a:rPr lang="en"/>
              <a:t>Molmo: Architecture(Ablations)</a:t>
            </a:r>
            <a:endParaRPr b="0"/>
          </a:p>
        </p:txBody>
      </p:sp>
      <p:pic>
        <p:nvPicPr>
          <p:cNvPr id="780" name="Google Shape;780;p88"/>
          <p:cNvPicPr preferRelativeResize="0"/>
          <p:nvPr/>
        </p:nvPicPr>
        <p:blipFill>
          <a:blip r:embed="rId3">
            <a:alphaModFix/>
          </a:blip>
          <a:stretch>
            <a:fillRect/>
          </a:stretch>
        </p:blipFill>
        <p:spPr>
          <a:xfrm>
            <a:off x="0" y="864748"/>
            <a:ext cx="8130300" cy="3849500"/>
          </a:xfrm>
          <a:prstGeom prst="rect">
            <a:avLst/>
          </a:prstGeom>
          <a:noFill/>
          <a:ln>
            <a:noFill/>
          </a:ln>
        </p:spPr>
      </p:pic>
      <p:sp>
        <p:nvSpPr>
          <p:cNvPr id="781" name="Google Shape;781;p8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idx="4294967295" type="title"/>
          </p:nvPr>
        </p:nvSpPr>
        <p:spPr>
          <a:xfrm>
            <a:off x="285750" y="150541"/>
            <a:ext cx="8572500" cy="761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A7934B"/>
              </a:buClr>
              <a:buSzPct val="100000"/>
              <a:buFont typeface="Roboto"/>
              <a:buNone/>
            </a:pPr>
            <a:r>
              <a:rPr i="1" lang="en"/>
              <a:t>Paper Flow — Understanding Molmo Like Training a Model</a:t>
            </a:r>
            <a:endParaRPr i="1"/>
          </a:p>
        </p:txBody>
      </p:sp>
      <p:grpSp>
        <p:nvGrpSpPr>
          <p:cNvPr id="188" name="Google Shape;188;p35"/>
          <p:cNvGrpSpPr/>
          <p:nvPr/>
        </p:nvGrpSpPr>
        <p:grpSpPr>
          <a:xfrm>
            <a:off x="0" y="1189989"/>
            <a:ext cx="2726700" cy="3482836"/>
            <a:chOff x="0" y="1189989"/>
            <a:chExt cx="2726700" cy="3482836"/>
          </a:xfrm>
        </p:grpSpPr>
        <p:sp>
          <p:nvSpPr>
            <p:cNvPr id="189" name="Google Shape;189;p35"/>
            <p:cNvSpPr/>
            <p:nvPr/>
          </p:nvSpPr>
          <p:spPr>
            <a:xfrm>
              <a:off x="0" y="1189989"/>
              <a:ext cx="2726700" cy="669000"/>
            </a:xfrm>
            <a:prstGeom prst="homePlate">
              <a:avLst>
                <a:gd fmla="val 50000" name="adj"/>
              </a:avLst>
            </a:prstGeom>
            <a:solidFill>
              <a:srgbClr val="801F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PixMo</a:t>
              </a:r>
              <a:endParaRPr>
                <a:solidFill>
                  <a:schemeClr val="lt1"/>
                </a:solidFill>
                <a:latin typeface="Roboto"/>
                <a:ea typeface="Roboto"/>
                <a:cs typeface="Roboto"/>
                <a:sym typeface="Roboto"/>
              </a:endParaRPr>
            </a:p>
            <a:p>
              <a:pPr indent="0" lvl="0" marL="0" rtl="0" algn="ctr">
                <a:spcBef>
                  <a:spcPts val="0"/>
                </a:spcBef>
                <a:spcAft>
                  <a:spcPts val="0"/>
                </a:spcAft>
                <a:buNone/>
              </a:pPr>
              <a:r>
                <a:rPr lang="en">
                  <a:solidFill>
                    <a:schemeClr val="lt1"/>
                  </a:solidFill>
                  <a:latin typeface="Roboto"/>
                  <a:ea typeface="Roboto"/>
                  <a:cs typeface="Roboto"/>
                  <a:sym typeface="Roboto"/>
                </a:rPr>
                <a:t>(Data Stage)</a:t>
              </a:r>
              <a:endParaRPr>
                <a:solidFill>
                  <a:srgbClr val="FFFFFF"/>
                </a:solidFill>
                <a:latin typeface="Roboto"/>
                <a:ea typeface="Roboto"/>
                <a:cs typeface="Roboto"/>
                <a:sym typeface="Roboto"/>
              </a:endParaRPr>
            </a:p>
          </p:txBody>
        </p:sp>
        <p:sp>
          <p:nvSpPr>
            <p:cNvPr id="190" name="Google Shape;190;p35"/>
            <p:cNvSpPr txBox="1"/>
            <p:nvPr/>
          </p:nvSpPr>
          <p:spPr>
            <a:xfrm>
              <a:off x="410850" y="2057125"/>
              <a:ext cx="19050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Previous Datasets(History)</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Problems in previous datasets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PixMo- The new dataset</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Ablations</a:t>
              </a:r>
              <a:endParaRPr sz="1200">
                <a:latin typeface="Roboto"/>
                <a:ea typeface="Roboto"/>
                <a:cs typeface="Roboto"/>
                <a:sym typeface="Roboto"/>
              </a:endParaRPr>
            </a:p>
          </p:txBody>
        </p:sp>
      </p:grpSp>
      <p:grpSp>
        <p:nvGrpSpPr>
          <p:cNvPr id="191" name="Google Shape;191;p35"/>
          <p:cNvGrpSpPr/>
          <p:nvPr/>
        </p:nvGrpSpPr>
        <p:grpSpPr>
          <a:xfrm>
            <a:off x="2263425" y="1189775"/>
            <a:ext cx="2541300" cy="3483050"/>
            <a:chOff x="2263425" y="1189775"/>
            <a:chExt cx="2541300" cy="3483050"/>
          </a:xfrm>
        </p:grpSpPr>
        <p:sp>
          <p:nvSpPr>
            <p:cNvPr id="192" name="Google Shape;192;p35"/>
            <p:cNvSpPr/>
            <p:nvPr/>
          </p:nvSpPr>
          <p:spPr>
            <a:xfrm>
              <a:off x="2263425" y="1189775"/>
              <a:ext cx="2541300" cy="669000"/>
            </a:xfrm>
            <a:prstGeom prst="chevron">
              <a:avLst>
                <a:gd fmla="val 50000" name="adj"/>
              </a:avLst>
            </a:prstGeom>
            <a:solidFill>
              <a:srgbClr val="A729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Molmo</a:t>
              </a:r>
              <a:endParaRPr>
                <a:solidFill>
                  <a:schemeClr val="lt1"/>
                </a:solidFill>
                <a:latin typeface="Roboto"/>
                <a:ea typeface="Roboto"/>
                <a:cs typeface="Roboto"/>
                <a:sym typeface="Roboto"/>
              </a:endParaRPr>
            </a:p>
            <a:p>
              <a:pPr indent="0" lvl="0" marL="0" rtl="0" algn="ctr">
                <a:spcBef>
                  <a:spcPts val="0"/>
                </a:spcBef>
                <a:spcAft>
                  <a:spcPts val="0"/>
                </a:spcAft>
                <a:buNone/>
              </a:pPr>
              <a:r>
                <a:rPr lang="en">
                  <a:solidFill>
                    <a:schemeClr val="lt1"/>
                  </a:solidFill>
                  <a:latin typeface="Roboto"/>
                  <a:ea typeface="Roboto"/>
                  <a:cs typeface="Roboto"/>
                  <a:sym typeface="Roboto"/>
                </a:rPr>
                <a:t>(Architecture Stage)</a:t>
              </a:r>
              <a:endParaRPr>
                <a:solidFill>
                  <a:srgbClr val="FFFFFF"/>
                </a:solidFill>
                <a:latin typeface="Roboto"/>
                <a:ea typeface="Roboto"/>
                <a:cs typeface="Roboto"/>
                <a:sym typeface="Roboto"/>
              </a:endParaRPr>
            </a:p>
          </p:txBody>
        </p:sp>
        <p:sp>
          <p:nvSpPr>
            <p:cNvPr id="193" name="Google Shape;193;p35"/>
            <p:cNvSpPr txBox="1"/>
            <p:nvPr/>
          </p:nvSpPr>
          <p:spPr>
            <a:xfrm>
              <a:off x="2512202" y="2057125"/>
              <a:ext cx="19050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Background and Quick Architecture History</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MOLMO architecture</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Data Preprocessing</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Ablations</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194" name="Google Shape;194;p35"/>
          <p:cNvGrpSpPr/>
          <p:nvPr/>
        </p:nvGrpSpPr>
        <p:grpSpPr>
          <a:xfrm>
            <a:off x="4329974" y="1189775"/>
            <a:ext cx="2541300" cy="3483050"/>
            <a:chOff x="4329974" y="1189775"/>
            <a:chExt cx="2541300" cy="3483050"/>
          </a:xfrm>
        </p:grpSpPr>
        <p:sp>
          <p:nvSpPr>
            <p:cNvPr id="195" name="Google Shape;195;p35"/>
            <p:cNvSpPr/>
            <p:nvPr/>
          </p:nvSpPr>
          <p:spPr>
            <a:xfrm>
              <a:off x="4329974" y="1189775"/>
              <a:ext cx="2541300" cy="669000"/>
            </a:xfrm>
            <a:prstGeom prst="chevron">
              <a:avLst>
                <a:gd fmla="val 50000" name="adj"/>
              </a:avLst>
            </a:prstGeom>
            <a:solidFill>
              <a:srgbClr val="B02B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Molmo</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(Training Stage)</a:t>
              </a:r>
              <a:endParaRPr>
                <a:solidFill>
                  <a:srgbClr val="FFFFFF"/>
                </a:solidFill>
                <a:latin typeface="Roboto"/>
                <a:ea typeface="Roboto"/>
                <a:cs typeface="Roboto"/>
                <a:sym typeface="Roboto"/>
              </a:endParaRPr>
            </a:p>
          </p:txBody>
        </p:sp>
        <p:sp>
          <p:nvSpPr>
            <p:cNvPr id="196" name="Google Shape;196;p35"/>
            <p:cNvSpPr txBox="1"/>
            <p:nvPr/>
          </p:nvSpPr>
          <p:spPr>
            <a:xfrm>
              <a:off x="4613553" y="2057125"/>
              <a:ext cx="19050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Pre-Training Details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Post Training Details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Ablations</a:t>
              </a:r>
              <a:endParaRPr sz="1200">
                <a:latin typeface="Roboto"/>
                <a:ea typeface="Roboto"/>
                <a:cs typeface="Roboto"/>
                <a:sym typeface="Roboto"/>
              </a:endParaRPr>
            </a:p>
          </p:txBody>
        </p:sp>
      </p:grpSp>
      <p:grpSp>
        <p:nvGrpSpPr>
          <p:cNvPr id="197" name="Google Shape;197;p35"/>
          <p:cNvGrpSpPr/>
          <p:nvPr/>
        </p:nvGrpSpPr>
        <p:grpSpPr>
          <a:xfrm>
            <a:off x="6396739" y="1189775"/>
            <a:ext cx="2541300" cy="3483050"/>
            <a:chOff x="6396739" y="1189775"/>
            <a:chExt cx="2541300" cy="3483050"/>
          </a:xfrm>
        </p:grpSpPr>
        <p:sp>
          <p:nvSpPr>
            <p:cNvPr id="198" name="Google Shape;198;p35"/>
            <p:cNvSpPr/>
            <p:nvPr/>
          </p:nvSpPr>
          <p:spPr>
            <a:xfrm>
              <a:off x="6396739" y="1189775"/>
              <a:ext cx="2541300" cy="669000"/>
            </a:xfrm>
            <a:prstGeom prst="chevron">
              <a:avLst>
                <a:gd fmla="val 50000" name="adj"/>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Conclusion</a:t>
              </a:r>
              <a:endParaRPr>
                <a:solidFill>
                  <a:schemeClr val="lt1"/>
                </a:solidFill>
                <a:latin typeface="Roboto"/>
                <a:ea typeface="Roboto"/>
                <a:cs typeface="Roboto"/>
                <a:sym typeface="Roboto"/>
              </a:endParaRPr>
            </a:p>
            <a:p>
              <a:pPr indent="0" lvl="0" marL="0" rtl="0" algn="ctr">
                <a:spcBef>
                  <a:spcPts val="0"/>
                </a:spcBef>
                <a:spcAft>
                  <a:spcPts val="0"/>
                </a:spcAft>
                <a:buNone/>
              </a:pPr>
              <a:r>
                <a:rPr i="1" lang="en" sz="1000">
                  <a:solidFill>
                    <a:schemeClr val="lt1"/>
                  </a:solidFill>
                  <a:latin typeface="Roboto"/>
                  <a:ea typeface="Roboto"/>
                  <a:cs typeface="Roboto"/>
                  <a:sym typeface="Roboto"/>
                </a:rPr>
                <a:t>(What is the point of all this !!)</a:t>
              </a:r>
              <a:endParaRPr>
                <a:solidFill>
                  <a:srgbClr val="FFFFFF"/>
                </a:solidFill>
                <a:latin typeface="Roboto"/>
                <a:ea typeface="Roboto"/>
                <a:cs typeface="Roboto"/>
                <a:sym typeface="Roboto"/>
              </a:endParaRPr>
            </a:p>
          </p:txBody>
        </p:sp>
        <p:sp>
          <p:nvSpPr>
            <p:cNvPr id="199" name="Google Shape;199;p35"/>
            <p:cNvSpPr txBox="1"/>
            <p:nvPr/>
          </p:nvSpPr>
          <p:spPr>
            <a:xfrm>
              <a:off x="6714905" y="2057125"/>
              <a:ext cx="19050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Results and Evaluation</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Ablations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Conclusion</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Demo</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Discussion</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Q&amp;A</a:t>
              </a:r>
              <a:endParaRPr sz="1200">
                <a:latin typeface="Roboto"/>
                <a:ea typeface="Roboto"/>
                <a:cs typeface="Roboto"/>
                <a:sym typeface="Roboto"/>
              </a:endParaRPr>
            </a:p>
          </p:txBody>
        </p:sp>
      </p:grpSp>
      <p:sp>
        <p:nvSpPr>
          <p:cNvPr id="200" name="Google Shape;200;p35"/>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89"/>
          <p:cNvPicPr preferRelativeResize="0"/>
          <p:nvPr/>
        </p:nvPicPr>
        <p:blipFill>
          <a:blip r:embed="rId3">
            <a:alphaModFix/>
          </a:blip>
          <a:stretch>
            <a:fillRect/>
          </a:stretch>
        </p:blipFill>
        <p:spPr>
          <a:xfrm>
            <a:off x="0" y="655726"/>
            <a:ext cx="8572499" cy="4398625"/>
          </a:xfrm>
          <a:prstGeom prst="rect">
            <a:avLst/>
          </a:prstGeom>
          <a:noFill/>
          <a:ln>
            <a:noFill/>
          </a:ln>
        </p:spPr>
      </p:pic>
      <p:sp>
        <p:nvSpPr>
          <p:cNvPr id="787" name="Google Shape;787;p89"/>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88" name="Google Shape;788;p89"/>
          <p:cNvSpPr txBox="1"/>
          <p:nvPr>
            <p:ph idx="4294967295"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rgbClr val="A7934B"/>
              </a:buClr>
              <a:buSzPts val="2700"/>
              <a:buFont typeface="Roboto"/>
              <a:buNone/>
            </a:pPr>
            <a:r>
              <a:rPr lang="en"/>
              <a:t>Molmo: Architecture(Ablations)</a:t>
            </a:r>
            <a:endParaRPr b="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0"/>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Conclusion</a:t>
            </a:r>
            <a:endParaRPr/>
          </a:p>
        </p:txBody>
      </p:sp>
      <p:sp>
        <p:nvSpPr>
          <p:cNvPr id="794" name="Google Shape;794;p9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1"/>
          <p:cNvSpPr txBox="1"/>
          <p:nvPr>
            <p:ph idx="1" type="body"/>
          </p:nvPr>
        </p:nvSpPr>
        <p:spPr>
          <a:xfrm>
            <a:off x="285750" y="999901"/>
            <a:ext cx="8572500" cy="2402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400"/>
              </a:spcBef>
              <a:spcAft>
                <a:spcPts val="0"/>
              </a:spcAft>
              <a:buNone/>
            </a:pPr>
            <a:r>
              <a:rPr lang="en" sz="1400"/>
              <a:t>Molmo set out to prove that multimodal reasoning can be achieved openly — with transparent data, modular architecture, and reproducible training recipes. </a:t>
            </a:r>
            <a:endParaRPr sz="1400"/>
          </a:p>
          <a:p>
            <a:pPr indent="0" lvl="0" marL="0" marR="0" rtl="0" algn="l">
              <a:lnSpc>
                <a:spcPct val="90000"/>
              </a:lnSpc>
              <a:spcBef>
                <a:spcPts val="400"/>
              </a:spcBef>
              <a:spcAft>
                <a:spcPts val="0"/>
              </a:spcAft>
              <a:buNone/>
            </a:pPr>
            <a:r>
              <a:rPr lang="en" sz="1400"/>
              <a:t>Key Contributions: -</a:t>
            </a:r>
            <a:endParaRPr sz="1400"/>
          </a:p>
          <a:p>
            <a:pPr indent="-317500" lvl="0" marL="457200" marR="0" rtl="0" algn="l">
              <a:lnSpc>
                <a:spcPct val="90000"/>
              </a:lnSpc>
              <a:spcBef>
                <a:spcPts val="400"/>
              </a:spcBef>
              <a:spcAft>
                <a:spcPts val="0"/>
              </a:spcAft>
              <a:buSzPts val="1400"/>
              <a:buChar char="•"/>
            </a:pPr>
            <a:r>
              <a:rPr b="1" lang="en" sz="1400"/>
              <a:t>PixMo Dataset:</a:t>
            </a:r>
            <a:r>
              <a:rPr lang="en" sz="1400"/>
              <a:t> High-quality, LLM-assisted but auditable multimodal data — bridging web-scale diversity with detailed grounding (captions, points, documents, clocks, counts).</a:t>
            </a:r>
            <a:endParaRPr sz="1400"/>
          </a:p>
          <a:p>
            <a:pPr indent="-317500" lvl="0" marL="457200" marR="0" rtl="0" algn="l">
              <a:lnSpc>
                <a:spcPct val="90000"/>
              </a:lnSpc>
              <a:spcBef>
                <a:spcPts val="0"/>
              </a:spcBef>
              <a:spcAft>
                <a:spcPts val="0"/>
              </a:spcAft>
              <a:buSzPts val="1400"/>
              <a:buChar char="•"/>
            </a:pPr>
            <a:r>
              <a:rPr b="1" lang="en" sz="1400"/>
              <a:t>Molmo Model:</a:t>
            </a:r>
            <a:r>
              <a:rPr lang="en" sz="1400"/>
              <a:t> Simple yet powerful architecture — multiscale overlapping crops + attention pooling connector + open LLM — that achieves competitive reasoning without closed data.</a:t>
            </a:r>
            <a:endParaRPr sz="1400"/>
          </a:p>
          <a:p>
            <a:pPr indent="-317500" lvl="0" marL="457200" marR="0" rtl="0" algn="l">
              <a:lnSpc>
                <a:spcPct val="90000"/>
              </a:lnSpc>
              <a:spcBef>
                <a:spcPts val="0"/>
              </a:spcBef>
              <a:spcAft>
                <a:spcPts val="0"/>
              </a:spcAft>
              <a:buSzPts val="1400"/>
              <a:buChar char="•"/>
            </a:pPr>
            <a:r>
              <a:rPr b="1" lang="en" sz="1400"/>
              <a:t>Openness:</a:t>
            </a:r>
            <a:r>
              <a:rPr lang="en" sz="1400"/>
              <a:t> Every stage — data, code, checkpoints, evaluation — is public and reproducible, setting a new standard for transparency in VLMs.</a:t>
            </a:r>
            <a:endParaRPr sz="1400"/>
          </a:p>
          <a:p>
            <a:pPr indent="0" lvl="0" marL="0" marR="0" rtl="0" algn="l">
              <a:lnSpc>
                <a:spcPct val="90000"/>
              </a:lnSpc>
              <a:spcBef>
                <a:spcPts val="400"/>
              </a:spcBef>
              <a:spcAft>
                <a:spcPts val="0"/>
              </a:spcAft>
              <a:buNone/>
            </a:pPr>
            <a:r>
              <a:t/>
            </a:r>
            <a:endParaRPr sz="1400"/>
          </a:p>
        </p:txBody>
      </p:sp>
      <p:sp>
        <p:nvSpPr>
          <p:cNvPr id="800" name="Google Shape;800;p91"/>
          <p:cNvSpPr txBox="1"/>
          <p:nvPr>
            <p:ph type="title"/>
          </p:nvPr>
        </p:nvSpPr>
        <p:spPr>
          <a:xfrm>
            <a:off x="0" y="38192"/>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is the conclusion from all this ?</a:t>
            </a:r>
            <a:endParaRPr/>
          </a:p>
        </p:txBody>
      </p:sp>
      <p:sp>
        <p:nvSpPr>
          <p:cNvPr id="801" name="Google Shape;801;p91"/>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2"/>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Quick Demo !</a:t>
            </a:r>
            <a:endParaRPr/>
          </a:p>
        </p:txBody>
      </p:sp>
      <p:sp>
        <p:nvSpPr>
          <p:cNvPr id="808" name="Google Shape;808;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B3A369"/>
                </a:solidFill>
              </a:rPr>
              <a:t>‹#›</a:t>
            </a:fld>
            <a:endParaRPr>
              <a:solidFill>
                <a:srgbClr val="B3A369"/>
              </a:solidFill>
            </a:endParaRPr>
          </a:p>
        </p:txBody>
      </p:sp>
      <p:pic>
        <p:nvPicPr>
          <p:cNvPr id="814" name="Google Shape;814;p93" title="🥽 Molmo Vision Pro Demo - Augmenting how we see with AI">
            <a:hlinkClick r:id="rId3"/>
          </p:cNvPr>
          <p:cNvPicPr preferRelativeResize="0"/>
          <p:nvPr/>
        </p:nvPicPr>
        <p:blipFill>
          <a:blip r:embed="rId4">
            <a:alphaModFix/>
          </a:blip>
          <a:stretch>
            <a:fillRect/>
          </a:stretch>
        </p:blipFill>
        <p:spPr>
          <a:xfrm>
            <a:off x="0" y="-15"/>
            <a:ext cx="9144000" cy="51435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4"/>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latin typeface="Roboto"/>
                <a:ea typeface="Roboto"/>
                <a:cs typeface="Roboto"/>
                <a:sym typeface="Roboto"/>
              </a:rPr>
              <a:t>Discussion </a:t>
            </a:r>
            <a:endParaRPr/>
          </a:p>
        </p:txBody>
      </p:sp>
      <p:sp>
        <p:nvSpPr>
          <p:cNvPr id="820" name="Google Shape;820;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5"/>
          <p:cNvSpPr txBox="1"/>
          <p:nvPr>
            <p:ph idx="1" type="body"/>
          </p:nvPr>
        </p:nvSpPr>
        <p:spPr>
          <a:xfrm>
            <a:off x="285750" y="911625"/>
            <a:ext cx="8858400" cy="37104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50000"/>
              </a:lnSpc>
              <a:spcBef>
                <a:spcPts val="0"/>
              </a:spcBef>
              <a:spcAft>
                <a:spcPts val="0"/>
              </a:spcAft>
              <a:buNone/>
            </a:pPr>
            <a:r>
              <a:rPr b="1" lang="en" sz="1400"/>
              <a:t>Q1:-</a:t>
            </a:r>
            <a:r>
              <a:rPr lang="en" sz="1400"/>
              <a:t> PixMo introduces separate datasets for every new capability (counting, clock reading, document QA). Do we risk fragmenting ‘intelligence’ into narrow subskills instead of achieving general reasoning?</a:t>
            </a:r>
            <a:endParaRPr sz="1400"/>
          </a:p>
          <a:p>
            <a:pPr indent="0" lvl="0" marL="0" marR="0" rtl="0" algn="l">
              <a:lnSpc>
                <a:spcPct val="150000"/>
              </a:lnSpc>
              <a:spcBef>
                <a:spcPts val="0"/>
              </a:spcBef>
              <a:spcAft>
                <a:spcPts val="0"/>
              </a:spcAft>
              <a:buNone/>
            </a:pPr>
            <a:r>
              <a:rPr b="1" lang="en" sz="1400"/>
              <a:t>Q-2:-</a:t>
            </a:r>
            <a:r>
              <a:rPr lang="en" sz="1400"/>
              <a:t> If data diversity matters more than sheer scale, what does an ideal next-generation multimodal dataset look like — curated, synthetic, or mixed?</a:t>
            </a:r>
            <a:endParaRPr sz="1400"/>
          </a:p>
          <a:p>
            <a:pPr indent="0" lvl="0" marL="0" rtl="0" algn="l">
              <a:lnSpc>
                <a:spcPct val="150000"/>
              </a:lnSpc>
              <a:spcBef>
                <a:spcPts val="0"/>
              </a:spcBef>
              <a:spcAft>
                <a:spcPts val="0"/>
              </a:spcAft>
              <a:buNone/>
            </a:pPr>
            <a:r>
              <a:rPr b="1" lang="en" sz="1400"/>
              <a:t>Q-3:- </a:t>
            </a:r>
            <a:r>
              <a:rPr lang="en" sz="1400"/>
              <a:t>With all the VLM architecture seen, can we conclude now that if we combine techniques we will get the best model ?</a:t>
            </a:r>
            <a:endParaRPr sz="1400"/>
          </a:p>
          <a:p>
            <a:pPr indent="0" lvl="0" marL="0" rtl="0" algn="l">
              <a:lnSpc>
                <a:spcPct val="150000"/>
              </a:lnSpc>
              <a:spcBef>
                <a:spcPts val="0"/>
              </a:spcBef>
              <a:spcAft>
                <a:spcPts val="0"/>
              </a:spcAft>
              <a:buNone/>
            </a:pPr>
            <a:r>
              <a:rPr b="1" lang="en" sz="1400">
                <a:solidFill>
                  <a:schemeClr val="dk1"/>
                </a:solidFill>
              </a:rPr>
              <a:t>Q-4:- </a:t>
            </a:r>
            <a:r>
              <a:rPr lang="en" sz="1400">
                <a:solidFill>
                  <a:schemeClr val="dk1"/>
                </a:solidFill>
              </a:rPr>
              <a:t>While training how much emphasis to text v/s image(dropout layer in MOLMO’s LLM) ?</a:t>
            </a:r>
            <a:endParaRPr sz="1400">
              <a:solidFill>
                <a:schemeClr val="dk1"/>
              </a:solidFill>
            </a:endParaRPr>
          </a:p>
          <a:p>
            <a:pPr indent="0" lvl="0" marL="0" rtl="0" algn="l">
              <a:lnSpc>
                <a:spcPct val="150000"/>
              </a:lnSpc>
              <a:spcBef>
                <a:spcPts val="0"/>
              </a:spcBef>
              <a:spcAft>
                <a:spcPts val="0"/>
              </a:spcAft>
              <a:buNone/>
            </a:pPr>
            <a:r>
              <a:rPr b="1" lang="en" sz="1400">
                <a:solidFill>
                  <a:schemeClr val="dk1"/>
                </a:solidFill>
              </a:rPr>
              <a:t>Q-5:- </a:t>
            </a:r>
            <a:r>
              <a:rPr lang="en" sz="1400">
                <a:solidFill>
                  <a:schemeClr val="dk1"/>
                </a:solidFill>
              </a:rPr>
              <a:t>Is data still the bottleneck — or is the current problem in our architecture or context for models?</a:t>
            </a:r>
            <a:endParaRPr sz="1400">
              <a:solidFill>
                <a:schemeClr val="dk1"/>
              </a:solidFill>
            </a:endParaRPr>
          </a:p>
          <a:p>
            <a:pPr indent="0" lvl="0" marL="0" rtl="0" algn="l">
              <a:lnSpc>
                <a:spcPct val="150000"/>
              </a:lnSpc>
              <a:spcBef>
                <a:spcPts val="0"/>
              </a:spcBef>
              <a:spcAft>
                <a:spcPts val="0"/>
              </a:spcAft>
              <a:buNone/>
            </a:pPr>
            <a:r>
              <a:rPr b="1" lang="en" sz="1400">
                <a:solidFill>
                  <a:schemeClr val="dk1"/>
                </a:solidFill>
              </a:rPr>
              <a:t>Q-6:- </a:t>
            </a:r>
            <a:r>
              <a:rPr lang="en" sz="1400">
                <a:solidFill>
                  <a:schemeClr val="dk1"/>
                </a:solidFill>
              </a:rPr>
              <a:t>As VLMs evolve toward multimodal agents (seeing, hearing, acting), what defines true intelligence — performance on datasets, or the ability to generalize without new data?</a:t>
            </a:r>
            <a:endParaRPr sz="1400">
              <a:solidFill>
                <a:schemeClr val="dk1"/>
              </a:solidFill>
            </a:endParaRPr>
          </a:p>
          <a:p>
            <a:pPr indent="0" lvl="0" marL="0" rtl="0" algn="l">
              <a:lnSpc>
                <a:spcPct val="150000"/>
              </a:lnSpc>
              <a:spcBef>
                <a:spcPts val="0"/>
              </a:spcBef>
              <a:spcAft>
                <a:spcPts val="0"/>
              </a:spcAft>
              <a:buNone/>
            </a:pPr>
            <a:r>
              <a:rPr b="1" lang="en" sz="1400">
                <a:solidFill>
                  <a:schemeClr val="dk1"/>
                </a:solidFill>
              </a:rPr>
              <a:t>Q-7:- </a:t>
            </a:r>
            <a:r>
              <a:rPr lang="en" sz="1400">
                <a:solidFill>
                  <a:schemeClr val="dk1"/>
                </a:solidFill>
              </a:rPr>
              <a:t>Papers like Imagebind, Unified-IO-2, combine modalities under a shared token space, does that mark the end of modular encoders and connectors like in Molmo — or will modularity remain important for specialization?</a:t>
            </a:r>
            <a:endParaRPr sz="1400"/>
          </a:p>
        </p:txBody>
      </p:sp>
      <p:sp>
        <p:nvSpPr>
          <p:cNvPr id="826" name="Google Shape;826;p95"/>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latin typeface="Roboto"/>
                <a:ea typeface="Roboto"/>
                <a:cs typeface="Roboto"/>
                <a:sym typeface="Roboto"/>
              </a:rPr>
              <a:t>Where Do We Go From Here?</a:t>
            </a:r>
            <a:endParaRPr/>
          </a:p>
        </p:txBody>
      </p:sp>
      <p:sp>
        <p:nvSpPr>
          <p:cNvPr id="827" name="Google Shape;827;p95"/>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6"/>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Thank You !!</a:t>
            </a:r>
            <a:endParaRPr/>
          </a:p>
        </p:txBody>
      </p:sp>
      <p:sp>
        <p:nvSpPr>
          <p:cNvPr id="833" name="Google Shape;833;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1231990" y="1461739"/>
            <a:ext cx="6680019" cy="2220021"/>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A7934B"/>
              </a:buClr>
              <a:buSzPts val="2700"/>
              <a:buFont typeface="Roboto"/>
              <a:buNone/>
            </a:pPr>
            <a:r>
              <a:rPr i="1" lang="en">
                <a:latin typeface="Roboto"/>
                <a:ea typeface="Roboto"/>
                <a:cs typeface="Roboto"/>
                <a:sym typeface="Roboto"/>
              </a:rPr>
              <a:t>Let's try to understand in a way of how a model is actually built !!</a:t>
            </a:r>
            <a:endParaRPr/>
          </a:p>
        </p:txBody>
      </p:sp>
      <p:sp>
        <p:nvSpPr>
          <p:cNvPr id="206" name="Google Shape;206;p36"/>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1231990" y="1461739"/>
            <a:ext cx="6680100" cy="22200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4500"/>
              <a:buFont typeface="Roboto"/>
              <a:buNone/>
            </a:pPr>
            <a:r>
              <a:rPr lang="en"/>
              <a:t>Stage-1: - The Data Phase</a:t>
            </a:r>
            <a:endParaRPr/>
          </a:p>
        </p:txBody>
      </p:sp>
      <p:sp>
        <p:nvSpPr>
          <p:cNvPr id="212" name="Google Shape;212;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0" y="-9"/>
            <a:ext cx="8572500" cy="761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A7934B"/>
              </a:buClr>
              <a:buSzPts val="2700"/>
              <a:buFont typeface="Roboto"/>
              <a:buNone/>
            </a:pPr>
            <a:r>
              <a:rPr lang="en"/>
              <a:t>What datasets did previous architectures use ?</a:t>
            </a:r>
            <a:endParaRPr/>
          </a:p>
        </p:txBody>
      </p:sp>
      <p:grpSp>
        <p:nvGrpSpPr>
          <p:cNvPr id="218" name="Google Shape;218;p38"/>
          <p:cNvGrpSpPr/>
          <p:nvPr/>
        </p:nvGrpSpPr>
        <p:grpSpPr>
          <a:xfrm>
            <a:off x="6858000" y="1528930"/>
            <a:ext cx="2286000" cy="2931680"/>
            <a:chOff x="0" y="2295575"/>
            <a:chExt cx="2286000" cy="2847950"/>
          </a:xfrm>
        </p:grpSpPr>
        <p:grpSp>
          <p:nvGrpSpPr>
            <p:cNvPr id="219" name="Google Shape;219;p38"/>
            <p:cNvGrpSpPr/>
            <p:nvPr/>
          </p:nvGrpSpPr>
          <p:grpSpPr>
            <a:xfrm>
              <a:off x="0" y="2295575"/>
              <a:ext cx="2286000" cy="2847950"/>
              <a:chOff x="0" y="2295575"/>
              <a:chExt cx="2286000" cy="2847950"/>
            </a:xfrm>
          </p:grpSpPr>
          <p:sp>
            <p:nvSpPr>
              <p:cNvPr id="220" name="Google Shape;220;p38"/>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8"/>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3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2022</a:t>
              </a:r>
              <a:endParaRPr sz="1000">
                <a:solidFill>
                  <a:srgbClr val="5E5E5E"/>
                </a:solidFill>
                <a:latin typeface="Roboto"/>
                <a:ea typeface="Roboto"/>
                <a:cs typeface="Roboto"/>
                <a:sym typeface="Roboto"/>
              </a:endParaRPr>
            </a:p>
          </p:txBody>
        </p:sp>
        <p:sp>
          <p:nvSpPr>
            <p:cNvPr id="223" name="Google Shape;223;p3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5E5E5E"/>
                  </a:solidFill>
                  <a:latin typeface="Roboto"/>
                  <a:ea typeface="Roboto"/>
                  <a:cs typeface="Roboto"/>
                  <a:sym typeface="Roboto"/>
                </a:rPr>
                <a:t>Flamingo (DeepMind)</a:t>
              </a:r>
              <a:endParaRPr b="1" sz="1200">
                <a:solidFill>
                  <a:srgbClr val="5E5E5E"/>
                </a:solidFill>
                <a:latin typeface="Roboto"/>
                <a:ea typeface="Roboto"/>
                <a:cs typeface="Roboto"/>
                <a:sym typeface="Roboto"/>
              </a:endParaRPr>
            </a:p>
          </p:txBody>
        </p:sp>
        <p:sp>
          <p:nvSpPr>
            <p:cNvPr id="224" name="Google Shape;224;p3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sz="900">
                  <a:solidFill>
                    <a:srgbClr val="5E5E5E"/>
                  </a:solidFill>
                  <a:latin typeface="Roboto"/>
                  <a:ea typeface="Roboto"/>
                  <a:cs typeface="Roboto"/>
                  <a:sym typeface="Roboto"/>
                </a:rPr>
                <a:t>M3W – Multimodal Web (interleaved image-text HTML documents). • ALIGN – 1.8B image–alt-text pairs. • LTIP – 312M Long Text-Image Pairs. • VTP – 27M Video-Text Pairs.</a:t>
              </a:r>
              <a:endParaRPr sz="900">
                <a:solidFill>
                  <a:srgbClr val="5E5E5E"/>
                </a:solidFill>
                <a:latin typeface="Roboto"/>
                <a:ea typeface="Roboto"/>
                <a:cs typeface="Roboto"/>
                <a:sym typeface="Roboto"/>
              </a:endParaRPr>
            </a:p>
          </p:txBody>
        </p:sp>
      </p:grpSp>
      <p:grpSp>
        <p:nvGrpSpPr>
          <p:cNvPr id="225" name="Google Shape;225;p38"/>
          <p:cNvGrpSpPr/>
          <p:nvPr/>
        </p:nvGrpSpPr>
        <p:grpSpPr>
          <a:xfrm>
            <a:off x="4572000" y="1528956"/>
            <a:ext cx="2286000" cy="3601233"/>
            <a:chOff x="0" y="2295575"/>
            <a:chExt cx="2286000" cy="2847950"/>
          </a:xfrm>
        </p:grpSpPr>
        <p:grpSp>
          <p:nvGrpSpPr>
            <p:cNvPr id="226" name="Google Shape;226;p38"/>
            <p:cNvGrpSpPr/>
            <p:nvPr/>
          </p:nvGrpSpPr>
          <p:grpSpPr>
            <a:xfrm>
              <a:off x="0" y="2295575"/>
              <a:ext cx="2286000" cy="2847950"/>
              <a:chOff x="0" y="2295575"/>
              <a:chExt cx="2286000" cy="2847950"/>
            </a:xfrm>
          </p:grpSpPr>
          <p:sp>
            <p:nvSpPr>
              <p:cNvPr id="227" name="Google Shape;227;p38"/>
              <p:cNvSpPr/>
              <p:nvPr/>
            </p:nvSpPr>
            <p:spPr>
              <a:xfrm>
                <a:off x="0" y="2823925"/>
                <a:ext cx="2286000" cy="231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
              <p:cNvSpPr/>
              <p:nvPr/>
            </p:nvSpPr>
            <p:spPr>
              <a:xfrm>
                <a:off x="0" y="2295575"/>
                <a:ext cx="2286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3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2021-22</a:t>
              </a:r>
              <a:endParaRPr sz="1000">
                <a:solidFill>
                  <a:srgbClr val="5E5E5E"/>
                </a:solidFill>
                <a:latin typeface="Roboto"/>
                <a:ea typeface="Roboto"/>
                <a:cs typeface="Roboto"/>
                <a:sym typeface="Roboto"/>
              </a:endParaRPr>
            </a:p>
          </p:txBody>
        </p:sp>
        <p:sp>
          <p:nvSpPr>
            <p:cNvPr id="230" name="Google Shape;230;p3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t>ViLT</a:t>
              </a:r>
              <a:r>
                <a:rPr lang="en" sz="1100"/>
                <a:t>, </a:t>
              </a:r>
              <a:r>
                <a:rPr b="1" lang="en" sz="1100"/>
                <a:t>FLAVA</a:t>
              </a:r>
              <a:endParaRPr b="1" sz="1200">
                <a:solidFill>
                  <a:srgbClr val="5E5E5E"/>
                </a:solidFill>
                <a:latin typeface="Roboto"/>
                <a:ea typeface="Roboto"/>
                <a:cs typeface="Roboto"/>
                <a:sym typeface="Roboto"/>
              </a:endParaRPr>
            </a:p>
          </p:txBody>
        </p:sp>
        <p:sp>
          <p:nvSpPr>
            <p:cNvPr id="231" name="Google Shape;231;p38"/>
            <p:cNvSpPr txBox="1"/>
            <p:nvPr/>
          </p:nvSpPr>
          <p:spPr>
            <a:xfrm>
              <a:off x="168450" y="3485720"/>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900">
                  <a:solidFill>
                    <a:srgbClr val="5E5E5E"/>
                  </a:solidFill>
                  <a:latin typeface="Roboto"/>
                  <a:ea typeface="Roboto"/>
                  <a:cs typeface="Roboto"/>
                  <a:sym typeface="Roboto"/>
                </a:rPr>
                <a:t>Pretraining / Finetuning: COCO Captions, Visual Genome, VQAv2, GQA, NLVR2, Flickr30k.</a:t>
              </a:r>
              <a:endParaRPr sz="900">
                <a:solidFill>
                  <a:srgbClr val="5E5E5E"/>
                </a:solidFill>
                <a:latin typeface="Roboto"/>
                <a:ea typeface="Roboto"/>
                <a:cs typeface="Roboto"/>
                <a:sym typeface="Roboto"/>
              </a:endParaRPr>
            </a:p>
            <a:p>
              <a:pPr indent="0" lvl="0" marL="0" marR="0" rtl="0" algn="l">
                <a:lnSpc>
                  <a:spcPct val="115000"/>
                </a:lnSpc>
                <a:spcBef>
                  <a:spcPts val="1600"/>
                </a:spcBef>
                <a:spcAft>
                  <a:spcPts val="1600"/>
                </a:spcAft>
                <a:buNone/>
              </a:pPr>
              <a:r>
                <a:rPr lang="en" sz="900">
                  <a:solidFill>
                    <a:srgbClr val="5E5E5E"/>
                  </a:solidFill>
                  <a:latin typeface="Roboto"/>
                  <a:ea typeface="Roboto"/>
                  <a:cs typeface="Roboto"/>
                  <a:sym typeface="Roboto"/>
                </a:rPr>
                <a:t>Mixture of datasets: RedCaps (12M), YFCC100M subset, Conceptual Captions (CC12M), Visual Genome, COCO Captions, COCO Localized Narratives.</a:t>
              </a:r>
              <a:endParaRPr sz="900">
                <a:solidFill>
                  <a:srgbClr val="5E5E5E"/>
                </a:solidFill>
                <a:latin typeface="Roboto"/>
                <a:ea typeface="Roboto"/>
                <a:cs typeface="Roboto"/>
                <a:sym typeface="Roboto"/>
              </a:endParaRPr>
            </a:p>
          </p:txBody>
        </p:sp>
        <p:cxnSp>
          <p:nvCxnSpPr>
            <p:cNvPr id="232" name="Google Shape;232;p38"/>
            <p:cNvCxnSpPr/>
            <p:nvPr/>
          </p:nvCxnSpPr>
          <p:spPr>
            <a:xfrm>
              <a:off x="2286000" y="2295575"/>
              <a:ext cx="0" cy="2837400"/>
            </a:xfrm>
            <a:prstGeom prst="straightConnector1">
              <a:avLst/>
            </a:prstGeom>
            <a:noFill/>
            <a:ln cap="flat" cmpd="sng" w="9525">
              <a:solidFill>
                <a:srgbClr val="D9D9D9"/>
              </a:solidFill>
              <a:prstDash val="dot"/>
              <a:round/>
              <a:headEnd len="sm" w="sm" type="none"/>
              <a:tailEnd len="sm" w="sm" type="none"/>
            </a:ln>
          </p:spPr>
        </p:cxnSp>
      </p:grpSp>
      <p:grpSp>
        <p:nvGrpSpPr>
          <p:cNvPr id="233" name="Google Shape;233;p38"/>
          <p:cNvGrpSpPr/>
          <p:nvPr/>
        </p:nvGrpSpPr>
        <p:grpSpPr>
          <a:xfrm>
            <a:off x="2286000" y="1528959"/>
            <a:ext cx="2286000" cy="3601228"/>
            <a:chOff x="0" y="2295575"/>
            <a:chExt cx="2286000" cy="2837400"/>
          </a:xfrm>
        </p:grpSpPr>
        <p:grpSp>
          <p:nvGrpSpPr>
            <p:cNvPr id="234" name="Google Shape;234;p38"/>
            <p:cNvGrpSpPr/>
            <p:nvPr/>
          </p:nvGrpSpPr>
          <p:grpSpPr>
            <a:xfrm>
              <a:off x="0" y="2295575"/>
              <a:ext cx="2286000" cy="2835226"/>
              <a:chOff x="0" y="2295575"/>
              <a:chExt cx="2286000" cy="2835226"/>
            </a:xfrm>
          </p:grpSpPr>
          <p:sp>
            <p:nvSpPr>
              <p:cNvPr id="235" name="Google Shape;235;p38"/>
              <p:cNvSpPr/>
              <p:nvPr/>
            </p:nvSpPr>
            <p:spPr>
              <a:xfrm>
                <a:off x="0" y="2724501"/>
                <a:ext cx="2286000" cy="24063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8"/>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3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2021</a:t>
              </a:r>
              <a:endParaRPr sz="1000">
                <a:solidFill>
                  <a:srgbClr val="0C57D3"/>
                </a:solidFill>
                <a:latin typeface="Roboto"/>
                <a:ea typeface="Roboto"/>
                <a:cs typeface="Roboto"/>
                <a:sym typeface="Roboto"/>
              </a:endParaRPr>
            </a:p>
          </p:txBody>
        </p:sp>
        <p:sp>
          <p:nvSpPr>
            <p:cNvPr id="238" name="Google Shape;238;p3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CLIP (OpenAI)</a:t>
              </a:r>
              <a:endParaRPr b="1" sz="1200">
                <a:solidFill>
                  <a:srgbClr val="FFFFFF"/>
                </a:solidFill>
                <a:latin typeface="Roboto"/>
                <a:ea typeface="Roboto"/>
                <a:cs typeface="Roboto"/>
                <a:sym typeface="Roboto"/>
              </a:endParaRPr>
            </a:p>
          </p:txBody>
        </p:sp>
        <p:sp>
          <p:nvSpPr>
            <p:cNvPr id="239" name="Google Shape;239;p38"/>
            <p:cNvSpPr txBox="1"/>
            <p:nvPr/>
          </p:nvSpPr>
          <p:spPr>
            <a:xfrm>
              <a:off x="120600" y="3485726"/>
              <a:ext cx="1853400" cy="99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900">
                  <a:solidFill>
                    <a:srgbClr val="FFFFFF"/>
                  </a:solidFill>
                  <a:latin typeface="Roboto"/>
                  <a:ea typeface="Roboto"/>
                  <a:cs typeface="Roboto"/>
                  <a:sym typeface="Roboto"/>
                </a:rPr>
                <a:t>Pretraining: 400M image–text pairs (WebImageText / “WIT”) scraped from public web pages (alt-text).</a:t>
              </a:r>
              <a:endParaRPr sz="900">
                <a:solidFill>
                  <a:srgbClr val="FFFFFF"/>
                </a:solidFill>
                <a:latin typeface="Roboto"/>
                <a:ea typeface="Roboto"/>
                <a:cs typeface="Roboto"/>
                <a:sym typeface="Roboto"/>
              </a:endParaRPr>
            </a:p>
            <a:p>
              <a:pPr indent="0" lvl="0" marL="0" marR="0" rtl="0" algn="l">
                <a:lnSpc>
                  <a:spcPct val="115000"/>
                </a:lnSpc>
                <a:spcBef>
                  <a:spcPts val="1600"/>
                </a:spcBef>
                <a:spcAft>
                  <a:spcPts val="0"/>
                </a:spcAft>
                <a:buNone/>
              </a:pPr>
              <a:r>
                <a:rPr lang="en" sz="900">
                  <a:solidFill>
                    <a:srgbClr val="FFFFFF"/>
                  </a:solidFill>
                  <a:latin typeface="Roboto"/>
                  <a:ea typeface="Roboto"/>
                  <a:cs typeface="Roboto"/>
                  <a:sym typeface="Roboto"/>
                </a:rPr>
                <a:t>Evaluation: 30+ standard datasets (COCO, ImageNet, Flickr30k, etc.).</a:t>
              </a:r>
              <a:endParaRPr sz="900">
                <a:solidFill>
                  <a:srgbClr val="FFFFFF"/>
                </a:solidFill>
                <a:latin typeface="Roboto"/>
                <a:ea typeface="Roboto"/>
                <a:cs typeface="Roboto"/>
                <a:sym typeface="Roboto"/>
              </a:endParaRPr>
            </a:p>
            <a:p>
              <a:pPr indent="0" lvl="0" marL="0" marR="0" rtl="0" algn="l">
                <a:lnSpc>
                  <a:spcPct val="115000"/>
                </a:lnSpc>
                <a:spcBef>
                  <a:spcPts val="1600"/>
                </a:spcBef>
                <a:spcAft>
                  <a:spcPts val="1600"/>
                </a:spcAft>
                <a:buNone/>
              </a:pPr>
              <a:r>
                <a:rPr lang="en" sz="900">
                  <a:solidFill>
                    <a:srgbClr val="FFFFFF"/>
                  </a:solidFill>
                  <a:latin typeface="Roboto"/>
                  <a:ea typeface="Roboto"/>
                  <a:cs typeface="Roboto"/>
                  <a:sym typeface="Roboto"/>
                </a:rPr>
                <a:t>Reproduced by: LAION-400M / LAION-5B (open alternative).</a:t>
              </a:r>
              <a:endParaRPr sz="900">
                <a:solidFill>
                  <a:srgbClr val="FFFFFF"/>
                </a:solidFill>
                <a:latin typeface="Roboto"/>
                <a:ea typeface="Roboto"/>
                <a:cs typeface="Roboto"/>
                <a:sym typeface="Roboto"/>
              </a:endParaRPr>
            </a:p>
          </p:txBody>
        </p:sp>
        <p:cxnSp>
          <p:nvCxnSpPr>
            <p:cNvPr id="240" name="Google Shape;240;p38"/>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grpSp>
        <p:nvGrpSpPr>
          <p:cNvPr id="241" name="Google Shape;241;p38"/>
          <p:cNvGrpSpPr/>
          <p:nvPr/>
        </p:nvGrpSpPr>
        <p:grpSpPr>
          <a:xfrm>
            <a:off x="0" y="1528930"/>
            <a:ext cx="2286000" cy="2931680"/>
            <a:chOff x="0" y="2295575"/>
            <a:chExt cx="2286000" cy="2847950"/>
          </a:xfrm>
        </p:grpSpPr>
        <p:grpSp>
          <p:nvGrpSpPr>
            <p:cNvPr id="242" name="Google Shape;242;p38"/>
            <p:cNvGrpSpPr/>
            <p:nvPr/>
          </p:nvGrpSpPr>
          <p:grpSpPr>
            <a:xfrm>
              <a:off x="0" y="2295575"/>
              <a:ext cx="2286000" cy="2847950"/>
              <a:chOff x="0" y="2295575"/>
              <a:chExt cx="2286000" cy="2847950"/>
            </a:xfrm>
          </p:grpSpPr>
          <p:sp>
            <p:nvSpPr>
              <p:cNvPr id="243" name="Google Shape;243;p38"/>
              <p:cNvSpPr/>
              <p:nvPr/>
            </p:nvSpPr>
            <p:spPr>
              <a:xfrm>
                <a:off x="0" y="2823925"/>
                <a:ext cx="2286000" cy="23196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8"/>
              <p:cNvSpPr/>
              <p:nvPr/>
            </p:nvSpPr>
            <p:spPr>
              <a:xfrm>
                <a:off x="0" y="2295575"/>
                <a:ext cx="2286000" cy="537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3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C57D3"/>
                  </a:solidFill>
                  <a:latin typeface="Roboto"/>
                  <a:ea typeface="Roboto"/>
                  <a:cs typeface="Roboto"/>
                  <a:sym typeface="Roboto"/>
                </a:rPr>
                <a:t>2020</a:t>
              </a:r>
              <a:endParaRPr sz="1000">
                <a:solidFill>
                  <a:srgbClr val="0C57D3"/>
                </a:solidFill>
                <a:latin typeface="Roboto"/>
                <a:ea typeface="Roboto"/>
                <a:cs typeface="Roboto"/>
                <a:sym typeface="Roboto"/>
              </a:endParaRPr>
            </a:p>
          </p:txBody>
        </p:sp>
        <p:sp>
          <p:nvSpPr>
            <p:cNvPr id="246" name="Google Shape;246;p3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ViT (Vision Transformer)</a:t>
              </a:r>
              <a:endParaRPr b="1" sz="1200">
                <a:solidFill>
                  <a:srgbClr val="FFFFFF"/>
                </a:solidFill>
                <a:latin typeface="Roboto"/>
                <a:ea typeface="Roboto"/>
                <a:cs typeface="Roboto"/>
                <a:sym typeface="Roboto"/>
              </a:endParaRPr>
            </a:p>
          </p:txBody>
        </p:sp>
        <p:sp>
          <p:nvSpPr>
            <p:cNvPr id="247" name="Google Shape;247;p38"/>
            <p:cNvSpPr txBox="1"/>
            <p:nvPr/>
          </p:nvSpPr>
          <p:spPr>
            <a:xfrm>
              <a:off x="216300" y="3896950"/>
              <a:ext cx="18534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FFFFFF"/>
                  </a:solidFill>
                  <a:latin typeface="Roboto"/>
                  <a:ea typeface="Roboto"/>
                  <a:cs typeface="Roboto"/>
                  <a:sym typeface="Roboto"/>
                </a:rPr>
                <a:t>Pretraining: JFT-300M (Google internal, large-scale labeled image dataset). Fine-tuning / Eval: ImageNet-21k, ImageNet-1k.</a:t>
              </a:r>
              <a:endParaRPr sz="900">
                <a:solidFill>
                  <a:srgbClr val="FFFFFF"/>
                </a:solidFill>
                <a:latin typeface="Roboto"/>
                <a:ea typeface="Roboto"/>
                <a:cs typeface="Roboto"/>
                <a:sym typeface="Roboto"/>
              </a:endParaRPr>
            </a:p>
          </p:txBody>
        </p:sp>
        <p:cxnSp>
          <p:nvCxnSpPr>
            <p:cNvPr id="248" name="Google Shape;248;p38"/>
            <p:cNvCxnSpPr/>
            <p:nvPr/>
          </p:nvCxnSpPr>
          <p:spPr>
            <a:xfrm>
              <a:off x="2286000" y="2295575"/>
              <a:ext cx="0" cy="2837400"/>
            </a:xfrm>
            <a:prstGeom prst="straightConnector1">
              <a:avLst/>
            </a:prstGeom>
            <a:noFill/>
            <a:ln cap="flat" cmpd="sng" w="9525">
              <a:solidFill>
                <a:srgbClr val="A1C2FA"/>
              </a:solidFill>
              <a:prstDash val="dot"/>
              <a:round/>
              <a:headEnd len="sm" w="sm" type="none"/>
              <a:tailEnd len="sm" w="sm" type="none"/>
            </a:ln>
          </p:spPr>
        </p:cxnSp>
      </p:grpSp>
      <p:sp>
        <p:nvSpPr>
          <p:cNvPr id="249" name="Google Shape;249;p38"/>
          <p:cNvSpPr txBox="1"/>
          <p:nvPr>
            <p:ph idx="12" type="sldNum"/>
          </p:nvPr>
        </p:nvSpPr>
        <p:spPr>
          <a:xfrm>
            <a:off x="285750" y="4636905"/>
            <a:ext cx="6873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